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257" r:id="rId2"/>
    <p:sldId id="426" r:id="rId3"/>
    <p:sldId id="346" r:id="rId4"/>
    <p:sldId id="259" r:id="rId5"/>
    <p:sldId id="438" r:id="rId6"/>
    <p:sldId id="439" r:id="rId7"/>
    <p:sldId id="261" r:id="rId8"/>
    <p:sldId id="453" r:id="rId9"/>
    <p:sldId id="262" r:id="rId10"/>
    <p:sldId id="263" r:id="rId11"/>
    <p:sldId id="260" r:id="rId12"/>
    <p:sldId id="330" r:id="rId13"/>
    <p:sldId id="344" r:id="rId14"/>
    <p:sldId id="333" r:id="rId15"/>
    <p:sldId id="335" r:id="rId16"/>
    <p:sldId id="337" r:id="rId17"/>
    <p:sldId id="340" r:id="rId18"/>
    <p:sldId id="342" r:id="rId19"/>
    <p:sldId id="343" r:id="rId20"/>
    <p:sldId id="275" r:id="rId21"/>
    <p:sldId id="355" r:id="rId22"/>
    <p:sldId id="276" r:id="rId23"/>
    <p:sldId id="277" r:id="rId24"/>
    <p:sldId id="280" r:id="rId25"/>
    <p:sldId id="440" r:id="rId26"/>
    <p:sldId id="283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449" r:id="rId35"/>
    <p:sldId id="293" r:id="rId36"/>
    <p:sldId id="294" r:id="rId37"/>
    <p:sldId id="295" r:id="rId38"/>
    <p:sldId id="296" r:id="rId39"/>
    <p:sldId id="353" r:id="rId40"/>
    <p:sldId id="352" r:id="rId41"/>
    <p:sldId id="300" r:id="rId42"/>
    <p:sldId id="441" r:id="rId43"/>
    <p:sldId id="303" r:id="rId44"/>
    <p:sldId id="301" r:id="rId45"/>
    <p:sldId id="304" r:id="rId46"/>
    <p:sldId id="444" r:id="rId47"/>
    <p:sldId id="305" r:id="rId48"/>
    <p:sldId id="307" r:id="rId49"/>
    <p:sldId id="356" r:id="rId50"/>
    <p:sldId id="312" r:id="rId51"/>
    <p:sldId id="357" r:id="rId52"/>
    <p:sldId id="315" r:id="rId53"/>
    <p:sldId id="316" r:id="rId54"/>
    <p:sldId id="317" r:id="rId55"/>
    <p:sldId id="319" r:id="rId56"/>
    <p:sldId id="348" r:id="rId57"/>
    <p:sldId id="350" r:id="rId58"/>
    <p:sldId id="349" r:id="rId59"/>
    <p:sldId id="445" r:id="rId60"/>
    <p:sldId id="442" r:id="rId61"/>
    <p:sldId id="433" r:id="rId62"/>
    <p:sldId id="377" r:id="rId63"/>
    <p:sldId id="378" r:id="rId64"/>
    <p:sldId id="379" r:id="rId65"/>
    <p:sldId id="385" r:id="rId66"/>
    <p:sldId id="458" r:id="rId67"/>
    <p:sldId id="360" r:id="rId68"/>
    <p:sldId id="361" r:id="rId69"/>
    <p:sldId id="450" r:id="rId70"/>
    <p:sldId id="371" r:id="rId71"/>
    <p:sldId id="366" r:id="rId72"/>
    <p:sldId id="373" r:id="rId73"/>
    <p:sldId id="374" r:id="rId74"/>
    <p:sldId id="387" r:id="rId75"/>
    <p:sldId id="388" r:id="rId76"/>
    <p:sldId id="389" r:id="rId77"/>
    <p:sldId id="390" r:id="rId78"/>
    <p:sldId id="391" r:id="rId79"/>
    <p:sldId id="392" r:id="rId80"/>
    <p:sldId id="393" r:id="rId81"/>
    <p:sldId id="394" r:id="rId82"/>
    <p:sldId id="395" r:id="rId83"/>
    <p:sldId id="396" r:id="rId84"/>
    <p:sldId id="424" r:id="rId85"/>
    <p:sldId id="403" r:id="rId86"/>
    <p:sldId id="404" r:id="rId87"/>
    <p:sldId id="435" r:id="rId88"/>
    <p:sldId id="436" r:id="rId89"/>
    <p:sldId id="446" r:id="rId90"/>
    <p:sldId id="406" r:id="rId91"/>
    <p:sldId id="443" r:id="rId92"/>
    <p:sldId id="407" r:id="rId93"/>
    <p:sldId id="463" r:id="rId94"/>
    <p:sldId id="408" r:id="rId95"/>
    <p:sldId id="409" r:id="rId96"/>
    <p:sldId id="417" r:id="rId97"/>
    <p:sldId id="464" r:id="rId98"/>
    <p:sldId id="465" r:id="rId99"/>
    <p:sldId id="466" r:id="rId100"/>
    <p:sldId id="420" r:id="rId101"/>
    <p:sldId id="468" r:id="rId102"/>
    <p:sldId id="469" r:id="rId103"/>
    <p:sldId id="375" r:id="rId10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74" autoAdjust="0"/>
    <p:restoredTop sz="94660"/>
  </p:normalViewPr>
  <p:slideViewPr>
    <p:cSldViewPr>
      <p:cViewPr>
        <p:scale>
          <a:sx n="66" d="100"/>
          <a:sy n="66" d="100"/>
        </p:scale>
        <p:origin x="-183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6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8B974-DE59-49BA-9F54-3CF41E1C447D}" type="datetimeFigureOut">
              <a:rPr lang="en-US" smtClean="0"/>
              <a:pPr/>
              <a:t>8/24/2020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E5005-0D52-46A5-BF5A-4F02A52DC84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E5005-0D52-46A5-BF5A-4F02A52DC84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E5005-0D52-46A5-BF5A-4F02A52DC84E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E5005-0D52-46A5-BF5A-4F02A52DC84E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toronto.ca/~kriz/cifar.html" TargetMode="External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image-net.org/" TargetMode="External"/><Relationship Id="rId4" Type="http://schemas.openxmlformats.org/officeDocument/2006/relationships/hyperlink" Target="http://www.cs.toronto.edu/~kriz/cifar.html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tensorflow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-YAxUbpa1hvRyfJBKFNcJA/featured" TargetMode="External"/><Relationship Id="rId2" Type="http://schemas.openxmlformats.org/officeDocument/2006/relationships/hyperlink" Target="https://www.youtube.com/channel/UCSNeZleDn9c74yQc-EKnVTA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channel/UCHB9VepY6kYvZjj0Bgxnpbw" TargetMode="External"/><Relationship Id="rId5" Type="http://schemas.openxmlformats.org/officeDocument/2006/relationships/hyperlink" Target="https://www.youtube.com/channel/UCNIkB2IeJ-6AmZv7bQ1oBYg" TargetMode="External"/><Relationship Id="rId4" Type="http://schemas.openxmlformats.org/officeDocument/2006/relationships/hyperlink" Target="https://www.youtube.com/channel/UCZHmQk67mSJgfCCTn7xBfew/feature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cs224n/" TargetMode="External"/><Relationship Id="rId2" Type="http://schemas.openxmlformats.org/officeDocument/2006/relationships/hyperlink" Target="http://cs229.stanford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playlist?list=PLkt2uSq6rBVctENoVBg1TpCC7OQi31AlC" TargetMode="External"/><Relationship Id="rId5" Type="http://schemas.openxmlformats.org/officeDocument/2006/relationships/hyperlink" Target="http://cs231n.stanford.edu/syllabus.html" TargetMode="External"/><Relationship Id="rId4" Type="http://schemas.openxmlformats.org/officeDocument/2006/relationships/hyperlink" Target="http://cs231n.stanford.edu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eu.wiley.com/WileyCDA/" TargetMode="External"/><Relationship Id="rId2" Type="http://schemas.openxmlformats.org/officeDocument/2006/relationships/hyperlink" Target="http://www3.interscience.wiley.com/cgi-bin/jhome/3606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scimagojr.com/journalsearch.php?q=19700177025&amp;tip=sid&amp;clean=0" TargetMode="External"/><Relationship Id="rId5" Type="http://schemas.openxmlformats.org/officeDocument/2006/relationships/hyperlink" Target="http://www.scimagojr.com/journalsearch.php?q=21100235616&amp;tip=sid&amp;clean=0" TargetMode="External"/><Relationship Id="rId4" Type="http://schemas.openxmlformats.org/officeDocument/2006/relationships/hyperlink" Target="http://www.scimagojr.com/journalsearch.php?q=24254&amp;tip=sid&amp;clean=0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link.springer.com/journal/500" TargetMode="External"/><Relationship Id="rId3" Type="http://schemas.openxmlformats.org/officeDocument/2006/relationships/hyperlink" Target="http://www.elsevier.com/" TargetMode="External"/><Relationship Id="rId7" Type="http://schemas.openxmlformats.org/officeDocument/2006/relationships/hyperlink" Target="http://www.springer.com/" TargetMode="External"/><Relationship Id="rId2" Type="http://schemas.openxmlformats.org/officeDocument/2006/relationships/hyperlink" Target="http://www.journals.elsevier.com/fuzzy-sets-and-system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link.springer.com/journal/10700" TargetMode="External"/><Relationship Id="rId5" Type="http://schemas.openxmlformats.org/officeDocument/2006/relationships/hyperlink" Target="http://www.journals.elsevier.com/fuzzy-information-and-engineering/" TargetMode="External"/><Relationship Id="rId4" Type="http://schemas.openxmlformats.org/officeDocument/2006/relationships/hyperlink" Target="http://cis.ieee.org/ieee-transactions-on-fuzzy-systems.html" TargetMode="External"/><Relationship Id="rId9" Type="http://schemas.openxmlformats.org/officeDocument/2006/relationships/hyperlink" Target="http://www.scimagojr.com/journalsearch.php?q=110111&amp;tip=sid&amp;clean=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ide2research.com/?p=9374" TargetMode="External"/><Relationship Id="rId2" Type="http://schemas.openxmlformats.org/officeDocument/2006/relationships/hyperlink" Target="http://www.guide2research.com/?p=1139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guide2research.com/?p=10116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backprop.html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iro.umontreal.ca/~lisa/pointeurs/TR1312.pdf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crunch.com/2017/03/21/baidu-andrew-ng/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kseow.com/" TargetMode="External"/><Relationship Id="rId2" Type="http://schemas.openxmlformats.org/officeDocument/2006/relationships/hyperlink" Target="https://arxiv.org/abs/1512.00522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analyticsvidhya.com/courses/computer-vision-using-deep-learning-version2?utm_source=blog&amp;utm_medium=top-5-GANs-applications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profile/Yann-LeCun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ist_of_prizes_known_as_the_Nobel_of_a_field" TargetMode="External"/><Relationship Id="rId2" Type="http://schemas.openxmlformats.org/officeDocument/2006/relationships/hyperlink" Target="http://en.wikipedia.org/wiki/Association_for_Computing_Machinery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uring_test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science/non-Euclidean-geometry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nvidia.com/discover/artificial-neural-network" TargetMode="Externa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surekha@pilani.bits-pilani.ac.in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cebook" TargetMode="External"/><Relationship Id="rId2" Type="http://schemas.openxmlformats.org/officeDocument/2006/relationships/hyperlink" Target="https://en.wikipedia.org/wiki/Cambridge_Analytic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mlr.cs.umass.edu/ml/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uides.library.cmu.edu/machine-learning/datasets" TargetMode="External"/><Relationship Id="rId4" Type="http://schemas.openxmlformats.org/officeDocument/2006/relationships/hyperlink" Target="https://www.visualdata.io/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5478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  <a:latin typeface="Arial Rounded MT Bold" pitchFamily="34" charset="0"/>
              </a:rPr>
              <a:t>NEURAL NETWORKS </a:t>
            </a:r>
          </a:p>
          <a:p>
            <a:pPr algn="ctr"/>
            <a:r>
              <a:rPr lang="en-US" sz="5400" b="1" dirty="0">
                <a:solidFill>
                  <a:srgbClr val="FF0000"/>
                </a:solidFill>
                <a:latin typeface="Arial Rounded MT Bold" pitchFamily="34" charset="0"/>
              </a:rPr>
              <a:t>AND </a:t>
            </a:r>
          </a:p>
          <a:p>
            <a:pPr algn="ctr"/>
            <a:r>
              <a:rPr lang="en-US" sz="5400" b="1" dirty="0">
                <a:solidFill>
                  <a:srgbClr val="FF0000"/>
                </a:solidFill>
                <a:latin typeface="Arial Rounded MT Bold" pitchFamily="34" charset="0"/>
              </a:rPr>
              <a:t>FUZZY LOGIC</a:t>
            </a:r>
          </a:p>
          <a:p>
            <a:pPr algn="ctr"/>
            <a:r>
              <a:rPr lang="en-US" sz="5400" b="1" dirty="0">
                <a:solidFill>
                  <a:srgbClr val="FF0000"/>
                </a:solidFill>
                <a:latin typeface="Arial Rounded MT Bold" pitchFamily="34" charset="0"/>
              </a:rPr>
              <a:t>(NNFL) </a:t>
            </a:r>
            <a:endParaRPr lang="en-US" sz="5400" b="1" dirty="0" smtClean="0">
              <a:solidFill>
                <a:srgbClr val="FF0000"/>
              </a:solidFill>
              <a:latin typeface="Arial Rounded MT Bold" pitchFamily="34" charset="0"/>
            </a:endParaRPr>
          </a:p>
          <a:p>
            <a:pPr algn="ctr"/>
            <a:endParaRPr lang="en-US" sz="5400" b="1" dirty="0">
              <a:solidFill>
                <a:srgbClr val="FF0000"/>
              </a:solidFill>
              <a:latin typeface="Arial Rounded MT Bold" pitchFamily="34" charset="0"/>
            </a:endParaRPr>
          </a:p>
          <a:p>
            <a:pPr algn="ctr"/>
            <a:r>
              <a:rPr lang="en-US" sz="4000" b="1" dirty="0">
                <a:solidFill>
                  <a:srgbClr val="FF0000"/>
                </a:solidFill>
                <a:latin typeface="Arial Rounded MT Bold" pitchFamily="34" charset="0"/>
              </a:rPr>
              <a:t>( BITS F312</a:t>
            </a:r>
            <a:r>
              <a:rPr lang="en-US" sz="4000" b="1" dirty="0" smtClean="0">
                <a:solidFill>
                  <a:srgbClr val="FF0000"/>
                </a:solidFill>
                <a:latin typeface="Arial Rounded MT Bold" pitchFamily="34" charset="0"/>
              </a:rPr>
              <a:t>)</a:t>
            </a:r>
          </a:p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Arial Rounded MT Bold" pitchFamily="34" charset="0"/>
              </a:rPr>
              <a:t> AUG-DEC-2020</a:t>
            </a:r>
            <a:endParaRPr lang="en-US" sz="3600" b="1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200525"/>
            <a:ext cx="856297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3"/>
          <p:cNvSpPr txBox="1">
            <a:spLocks noChangeArrowheads="1"/>
          </p:cNvSpPr>
          <p:nvPr/>
        </p:nvSpPr>
        <p:spPr bwMode="auto">
          <a:xfrm>
            <a:off x="0" y="0"/>
            <a:ext cx="9144000" cy="7848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sz="2400" b="1" dirty="0" smtClean="0">
                <a:latin typeface="Arial Rounded MT Bold" pitchFamily="34" charset="0"/>
              </a:rPr>
              <a:t> </a:t>
            </a:r>
            <a:r>
              <a:rPr lang="en-IN" sz="2400" dirty="0">
                <a:latin typeface="Arial Rounded MT Bold" pitchFamily="34" charset="0"/>
              </a:rPr>
              <a:t>			</a:t>
            </a:r>
            <a:r>
              <a:rPr lang="en-IN" sz="3200" dirty="0" err="1">
                <a:solidFill>
                  <a:srgbClr val="FF0000"/>
                </a:solidFill>
                <a:latin typeface="Arial Rounded MT Bold" pitchFamily="34" charset="0"/>
              </a:rPr>
              <a:t>Bijoy</a:t>
            </a:r>
            <a:r>
              <a:rPr lang="en-IN" sz="3200" dirty="0">
                <a:solidFill>
                  <a:srgbClr val="FF0000"/>
                </a:solidFill>
                <a:latin typeface="Arial Rounded MT Bold" pitchFamily="34" charset="0"/>
              </a:rPr>
              <a:t> Krishna </a:t>
            </a:r>
            <a:r>
              <a:rPr lang="en-IN" sz="3200" dirty="0" err="1" smtClean="0">
                <a:solidFill>
                  <a:srgbClr val="FF0000"/>
                </a:solidFill>
                <a:latin typeface="Arial Rounded MT Bold" pitchFamily="34" charset="0"/>
              </a:rPr>
              <a:t>Mukherjee</a:t>
            </a:r>
            <a:r>
              <a:rPr lang="en-IN" sz="3200" dirty="0" smtClean="0">
                <a:solidFill>
                  <a:srgbClr val="FF0000"/>
                </a:solidFill>
                <a:latin typeface="Arial Rounded MT Bold" pitchFamily="34" charset="0"/>
              </a:rPr>
              <a:t> (IC)</a:t>
            </a:r>
            <a:endParaRPr lang="en-IN" sz="2400" dirty="0">
              <a:solidFill>
                <a:srgbClr val="FF0000"/>
              </a:solidFill>
              <a:latin typeface="Arial Rounded MT Bold" pitchFamily="34" charset="0"/>
            </a:endParaRPr>
          </a:p>
          <a:p>
            <a:endParaRPr lang="en-IN" sz="2400" dirty="0">
              <a:latin typeface="Arial Rounded MT Bold" pitchFamily="34" charset="0"/>
            </a:endParaRPr>
          </a:p>
          <a:p>
            <a:endParaRPr lang="en-IN" sz="2400" dirty="0">
              <a:latin typeface="Arial Rounded MT Bold" pitchFamily="34" charset="0"/>
            </a:endParaRPr>
          </a:p>
          <a:p>
            <a:r>
              <a:rPr lang="en-IN" sz="2400" b="1" dirty="0">
                <a:latin typeface="Arial Rounded MT Bold" pitchFamily="34" charset="0"/>
              </a:rPr>
              <a:t>Education:</a:t>
            </a:r>
            <a:r>
              <a:rPr lang="en-IN" sz="2400" dirty="0">
                <a:latin typeface="Arial Rounded MT Bold" pitchFamily="34" charset="0"/>
              </a:rPr>
              <a:t>	Ph.D. (Flight Control, IIT </a:t>
            </a:r>
            <a:r>
              <a:rPr lang="en-IN" sz="2400" dirty="0" err="1">
                <a:latin typeface="Arial Rounded MT Bold" pitchFamily="34" charset="0"/>
              </a:rPr>
              <a:t>Kharagpur</a:t>
            </a:r>
            <a:r>
              <a:rPr lang="en-IN" sz="2400" dirty="0">
                <a:latin typeface="Arial Rounded MT Bold" pitchFamily="34" charset="0"/>
              </a:rPr>
              <a:t>, 2017)</a:t>
            </a:r>
          </a:p>
          <a:p>
            <a:r>
              <a:rPr lang="en-IN" sz="2400" dirty="0">
                <a:latin typeface="Arial Rounded MT Bold" pitchFamily="34" charset="0"/>
              </a:rPr>
              <a:t>		M.E. (Control Systems, IIEST </a:t>
            </a:r>
            <a:r>
              <a:rPr lang="en-IN" sz="2400" dirty="0" err="1">
                <a:latin typeface="Arial Rounded MT Bold" pitchFamily="34" charset="0"/>
              </a:rPr>
              <a:t>Shibpur</a:t>
            </a:r>
            <a:r>
              <a:rPr lang="en-IN" sz="2400" dirty="0">
                <a:latin typeface="Arial Rounded MT Bold" pitchFamily="34" charset="0"/>
              </a:rPr>
              <a:t>, 2004)</a:t>
            </a:r>
          </a:p>
          <a:p>
            <a:r>
              <a:rPr lang="en-IN" sz="2400" dirty="0">
                <a:latin typeface="Arial Rounded MT Bold" pitchFamily="34" charset="0"/>
              </a:rPr>
              <a:t>		B.E. (Electrical, North Bengal University, 2002)</a:t>
            </a:r>
          </a:p>
          <a:p>
            <a:endParaRPr lang="en-IN" sz="2400" dirty="0">
              <a:latin typeface="Arial Rounded MT Bold" pitchFamily="34" charset="0"/>
            </a:endParaRPr>
          </a:p>
          <a:p>
            <a:r>
              <a:rPr lang="en-IN" sz="2400" b="1" dirty="0">
                <a:latin typeface="Arial Rounded MT Bold" pitchFamily="34" charset="0"/>
              </a:rPr>
              <a:t>Experience: </a:t>
            </a:r>
            <a:r>
              <a:rPr lang="en-IN" sz="2400" dirty="0">
                <a:latin typeface="Arial Rounded MT Bold" pitchFamily="34" charset="0"/>
              </a:rPr>
              <a:t>Sr. </a:t>
            </a:r>
            <a:r>
              <a:rPr lang="en-IN" sz="2400" dirty="0" err="1">
                <a:latin typeface="Arial Rounded MT Bold" pitchFamily="34" charset="0"/>
              </a:rPr>
              <a:t>Asstt</a:t>
            </a:r>
            <a:r>
              <a:rPr lang="en-IN" sz="2400" dirty="0">
                <a:latin typeface="Arial Rounded MT Bold" pitchFamily="34" charset="0"/>
              </a:rPr>
              <a:t>. Prof., SASTRA University, (0.5 yr.)</a:t>
            </a:r>
          </a:p>
          <a:p>
            <a:r>
              <a:rPr lang="en-IN" sz="2400" dirty="0">
                <a:latin typeface="Arial Rounded MT Bold" pitchFamily="34" charset="0"/>
              </a:rPr>
              <a:t>		</a:t>
            </a:r>
            <a:r>
              <a:rPr lang="en-IN" sz="2400" dirty="0" err="1">
                <a:latin typeface="Arial Rounded MT Bold" pitchFamily="34" charset="0"/>
              </a:rPr>
              <a:t>Asstt</a:t>
            </a:r>
            <a:r>
              <a:rPr lang="en-IN" sz="2400" dirty="0">
                <a:latin typeface="Arial Rounded MT Bold" pitchFamily="34" charset="0"/>
              </a:rPr>
              <a:t>. Prof., </a:t>
            </a:r>
            <a:r>
              <a:rPr lang="en-IN" sz="2400" dirty="0" err="1">
                <a:latin typeface="Arial Rounded MT Bold" pitchFamily="34" charset="0"/>
              </a:rPr>
              <a:t>Asansol</a:t>
            </a:r>
            <a:r>
              <a:rPr lang="en-IN" sz="2400" dirty="0">
                <a:latin typeface="Arial Rounded MT Bold" pitchFamily="34" charset="0"/>
              </a:rPr>
              <a:t> </a:t>
            </a:r>
            <a:r>
              <a:rPr lang="en-IN" sz="2400" dirty="0" err="1">
                <a:latin typeface="Arial Rounded MT Bold" pitchFamily="34" charset="0"/>
              </a:rPr>
              <a:t>Engg</a:t>
            </a:r>
            <a:r>
              <a:rPr lang="en-IN" sz="2400" dirty="0">
                <a:latin typeface="Arial Rounded MT Bold" pitchFamily="34" charset="0"/>
              </a:rPr>
              <a:t>. </a:t>
            </a:r>
            <a:r>
              <a:rPr lang="en-IN" sz="2400" dirty="0" err="1">
                <a:latin typeface="Arial Rounded MT Bold" pitchFamily="34" charset="0"/>
              </a:rPr>
              <a:t>College,WB</a:t>
            </a:r>
            <a:r>
              <a:rPr lang="en-IN" sz="2400" dirty="0">
                <a:latin typeface="Arial Rounded MT Bold" pitchFamily="34" charset="0"/>
              </a:rPr>
              <a:t> (6.5 yr)</a:t>
            </a:r>
          </a:p>
          <a:p>
            <a:r>
              <a:rPr lang="en-IN" sz="2400" dirty="0">
                <a:latin typeface="Arial Rounded MT Bold" pitchFamily="34" charset="0"/>
              </a:rPr>
              <a:t>		Project Fellow, IIEST </a:t>
            </a:r>
            <a:r>
              <a:rPr lang="en-IN" sz="2400" dirty="0" err="1">
                <a:latin typeface="Arial Rounded MT Bold" pitchFamily="34" charset="0"/>
              </a:rPr>
              <a:t>Shibpur</a:t>
            </a:r>
            <a:r>
              <a:rPr lang="en-IN" sz="2400" dirty="0">
                <a:latin typeface="Arial Rounded MT Bold" pitchFamily="34" charset="0"/>
              </a:rPr>
              <a:t> (1.0 yr.)</a:t>
            </a:r>
          </a:p>
          <a:p>
            <a:endParaRPr lang="en-IN" sz="2400" dirty="0">
              <a:latin typeface="Arial Rounded MT Bold" pitchFamily="34" charset="0"/>
            </a:endParaRPr>
          </a:p>
          <a:p>
            <a:r>
              <a:rPr lang="en-IN" sz="2400" dirty="0">
                <a:latin typeface="Arial Rounded MT Bold" pitchFamily="34" charset="0"/>
              </a:rPr>
              <a:t>Joined EEE Department, BITS </a:t>
            </a:r>
            <a:r>
              <a:rPr lang="en-IN" sz="2400" dirty="0" err="1">
                <a:latin typeface="Arial Rounded MT Bold" pitchFamily="34" charset="0"/>
              </a:rPr>
              <a:t>Pilani</a:t>
            </a:r>
            <a:r>
              <a:rPr lang="en-IN" sz="2400" dirty="0">
                <a:latin typeface="Arial Rounded MT Bold" pitchFamily="34" charset="0"/>
              </a:rPr>
              <a:t> on July 2, </a:t>
            </a:r>
            <a:r>
              <a:rPr lang="en-IN" sz="2400" dirty="0" smtClean="0">
                <a:latin typeface="Arial Rounded MT Bold" pitchFamily="34" charset="0"/>
              </a:rPr>
              <a:t>2018</a:t>
            </a:r>
          </a:p>
          <a:p>
            <a:endParaRPr lang="en-IN" sz="2400" dirty="0" smtClean="0">
              <a:latin typeface="Arial Rounded MT Bold" pitchFamily="34" charset="0"/>
            </a:endParaRPr>
          </a:p>
          <a:p>
            <a:r>
              <a:rPr lang="en-US" sz="2800" dirty="0" smtClean="0">
                <a:latin typeface="Arial Rounded MT Bold" pitchFamily="34" charset="0"/>
              </a:rPr>
              <a:t>Email : </a:t>
            </a:r>
            <a:r>
              <a:rPr lang="en-US" sz="2800" dirty="0" smtClean="0">
                <a:solidFill>
                  <a:srgbClr val="FF0000"/>
                </a:solidFill>
                <a:latin typeface="Arial Rounded MT Bold" pitchFamily="34" charset="0"/>
              </a:rPr>
              <a:t>&lt;bijoy.mukherjee@pilani.bits-pilani.ac.in&gt; </a:t>
            </a:r>
            <a:endParaRPr lang="en-IN" sz="2400" b="1" dirty="0">
              <a:solidFill>
                <a:srgbClr val="FF0000"/>
              </a:solidFill>
              <a:latin typeface="Arial Rounded MT Bold" pitchFamily="34" charset="0"/>
            </a:endParaRPr>
          </a:p>
          <a:p>
            <a:endParaRPr lang="en-IN" sz="2400" b="1" dirty="0">
              <a:latin typeface="Arial Rounded MT Bold" pitchFamily="34" charset="0"/>
            </a:endParaRPr>
          </a:p>
          <a:p>
            <a:r>
              <a:rPr lang="en-IN" sz="2400" b="1" dirty="0">
                <a:latin typeface="Arial Rounded MT Bold" pitchFamily="34" charset="0"/>
              </a:rPr>
              <a:t>Areas of Interest:</a:t>
            </a:r>
            <a:r>
              <a:rPr lang="en-IN" sz="2400" dirty="0">
                <a:latin typeface="Arial Rounded MT Bold" pitchFamily="34" charset="0"/>
              </a:rPr>
              <a:t>	</a:t>
            </a:r>
            <a:r>
              <a:rPr lang="en-IN" sz="2400" dirty="0">
                <a:solidFill>
                  <a:srgbClr val="FF0000"/>
                </a:solidFill>
                <a:latin typeface="Arial Rounded MT Bold" pitchFamily="34" charset="0"/>
              </a:rPr>
              <a:t>Control Systems</a:t>
            </a:r>
          </a:p>
          <a:p>
            <a:r>
              <a:rPr lang="en-IN" sz="2400" dirty="0">
                <a:solidFill>
                  <a:srgbClr val="FF0000"/>
                </a:solidFill>
                <a:latin typeface="Arial Rounded MT Bold" pitchFamily="34" charset="0"/>
              </a:rPr>
              <a:t>			Flight </a:t>
            </a:r>
            <a:r>
              <a:rPr lang="en-IN" sz="2400" dirty="0" smtClean="0">
                <a:solidFill>
                  <a:srgbClr val="FF0000"/>
                </a:solidFill>
                <a:latin typeface="Arial Rounded MT Bold" pitchFamily="34" charset="0"/>
              </a:rPr>
              <a:t> Dynamics</a:t>
            </a:r>
            <a:endParaRPr lang="en-IN" sz="2400" dirty="0">
              <a:solidFill>
                <a:srgbClr val="FF0000"/>
              </a:solidFill>
              <a:latin typeface="Arial Rounded MT Bold" pitchFamily="34" charset="0"/>
            </a:endParaRPr>
          </a:p>
          <a:p>
            <a:r>
              <a:rPr lang="en-IN" sz="2400" dirty="0">
                <a:solidFill>
                  <a:srgbClr val="FF0000"/>
                </a:solidFill>
                <a:latin typeface="Arial Rounded MT Bold" pitchFamily="34" charset="0"/>
              </a:rPr>
              <a:t>			Estimation Theory</a:t>
            </a:r>
          </a:p>
          <a:p>
            <a:endParaRPr lang="en-IN" sz="2400" dirty="0">
              <a:latin typeface="Arial Rounded MT Bold" pitchFamily="34" charset="0"/>
            </a:endParaRPr>
          </a:p>
          <a:p>
            <a:endParaRPr lang="en-IN" dirty="0">
              <a:latin typeface="Arial Rounded MT Bold" pitchFamily="34" charset="0"/>
            </a:endParaRPr>
          </a:p>
          <a:p>
            <a:endParaRPr lang="en-IN" dirty="0">
              <a:latin typeface="Arial Rounded MT 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2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2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2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2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2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26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26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26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26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26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26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hlinkClick r:id="rId2"/>
              </a:rPr>
              <a:t>MNIST(Modified National Institute of Science &amp; Technology) </a:t>
            </a:r>
            <a:r>
              <a:rPr lang="en-US" sz="2800" b="1" dirty="0" smtClean="0"/>
              <a:t> </a:t>
            </a:r>
            <a:r>
              <a:rPr lang="en-US" sz="2800" dirty="0" smtClean="0"/>
              <a:t>This is a dataset of 60,000 , 28x28 grayscale images of the </a:t>
            </a:r>
            <a:r>
              <a:rPr lang="en-US" sz="2800" dirty="0" smtClean="0">
                <a:solidFill>
                  <a:srgbClr val="FF0000"/>
                </a:solidFill>
              </a:rPr>
              <a:t>handwritten 10 digits</a:t>
            </a:r>
            <a:r>
              <a:rPr lang="en-US" sz="2800" dirty="0" smtClean="0"/>
              <a:t>, along with a test set of 10,000 images.</a:t>
            </a:r>
            <a:endParaRPr lang="en-US" sz="2800" b="1" dirty="0" smtClean="0"/>
          </a:p>
          <a:p>
            <a:endParaRPr lang="en-US" sz="2800" b="1" dirty="0" smtClean="0"/>
          </a:p>
          <a:p>
            <a:r>
              <a:rPr lang="en-US" sz="2800" b="1" dirty="0" smtClean="0">
                <a:hlinkClick r:id="rId3"/>
              </a:rPr>
              <a:t>CIFAR</a:t>
            </a:r>
            <a:r>
              <a:rPr lang="en-US" sz="2800" b="1" dirty="0" smtClean="0"/>
              <a:t> (Canadian Institute For Advanced Research) </a:t>
            </a:r>
          </a:p>
          <a:p>
            <a:pPr fontAlgn="base"/>
            <a:r>
              <a:rPr lang="en-US" sz="2800" dirty="0" smtClean="0">
                <a:hlinkClick r:id="rId4"/>
              </a:rPr>
              <a:t>CIFAR-10 </a:t>
            </a:r>
            <a:r>
              <a:rPr lang="en-US" sz="2800" dirty="0" smtClean="0"/>
              <a:t> is an established computer-vision dataset used for object recognition. It consists of </a:t>
            </a:r>
            <a:r>
              <a:rPr lang="en-US" sz="2800" dirty="0" smtClean="0">
                <a:solidFill>
                  <a:srgbClr val="FF0000"/>
                </a:solidFill>
              </a:rPr>
              <a:t>60,000,  32x32 color images </a:t>
            </a:r>
            <a:r>
              <a:rPr lang="en-US" sz="2800" dirty="0" smtClean="0"/>
              <a:t>containing one of </a:t>
            </a:r>
            <a:r>
              <a:rPr lang="en-US" sz="2800" dirty="0" smtClean="0">
                <a:solidFill>
                  <a:srgbClr val="FF0000"/>
                </a:solidFill>
              </a:rPr>
              <a:t>10 object classes</a:t>
            </a:r>
            <a:r>
              <a:rPr lang="en-US" sz="2800" dirty="0" smtClean="0"/>
              <a:t>, with </a:t>
            </a:r>
            <a:r>
              <a:rPr lang="en-US" sz="2800" dirty="0" smtClean="0">
                <a:solidFill>
                  <a:srgbClr val="FF0000"/>
                </a:solidFill>
              </a:rPr>
              <a:t>6000 images per class.</a:t>
            </a:r>
            <a:r>
              <a:rPr lang="en-US" sz="2800" dirty="0" smtClean="0"/>
              <a:t> It was collected by </a:t>
            </a:r>
            <a:r>
              <a:rPr lang="en-US" sz="2000" i="1" dirty="0" smtClean="0">
                <a:solidFill>
                  <a:srgbClr val="FF0000"/>
                </a:solidFill>
              </a:rPr>
              <a:t>Alex </a:t>
            </a:r>
            <a:r>
              <a:rPr lang="en-US" sz="2000" i="1" dirty="0" err="1" smtClean="0">
                <a:solidFill>
                  <a:srgbClr val="FF0000"/>
                </a:solidFill>
              </a:rPr>
              <a:t>Krizhevsky</a:t>
            </a:r>
            <a:r>
              <a:rPr lang="en-US" sz="2000" i="1" dirty="0" smtClean="0">
                <a:solidFill>
                  <a:srgbClr val="FF0000"/>
                </a:solidFill>
              </a:rPr>
              <a:t>, </a:t>
            </a:r>
            <a:r>
              <a:rPr lang="en-US" sz="2000" i="1" dirty="0" err="1" smtClean="0">
                <a:solidFill>
                  <a:srgbClr val="FF0000"/>
                </a:solidFill>
              </a:rPr>
              <a:t>Vinod</a:t>
            </a:r>
            <a:r>
              <a:rPr lang="en-US" sz="2000" i="1" dirty="0" smtClean="0">
                <a:solidFill>
                  <a:srgbClr val="FF0000"/>
                </a:solidFill>
              </a:rPr>
              <a:t> Nair, and Geoffrey Hinton.</a:t>
            </a:r>
            <a:endParaRPr lang="en-US" sz="2800" i="1" dirty="0" smtClean="0">
              <a:solidFill>
                <a:srgbClr val="FF0000"/>
              </a:solidFill>
            </a:endParaRPr>
          </a:p>
          <a:p>
            <a:pPr fontAlgn="base"/>
            <a:endParaRPr lang="en-US" sz="2800" dirty="0" smtClean="0"/>
          </a:p>
          <a:p>
            <a:r>
              <a:rPr lang="en-US" sz="2800" b="1" dirty="0" err="1" smtClean="0">
                <a:hlinkClick r:id="rId5"/>
              </a:rPr>
              <a:t>ImageNet</a:t>
            </a:r>
            <a:r>
              <a:rPr lang="en-US" sz="2800" b="1" dirty="0" smtClean="0"/>
              <a:t>: The de-facto image dataset for new algorithms, more than </a:t>
            </a:r>
            <a:r>
              <a:rPr lang="en-US" sz="2800" b="1" dirty="0" smtClean="0">
                <a:solidFill>
                  <a:srgbClr val="FF0000"/>
                </a:solidFill>
              </a:rPr>
              <a:t>20,000 categories</a:t>
            </a:r>
            <a:r>
              <a:rPr lang="en-US" sz="2800" b="1" dirty="0" smtClean="0"/>
              <a:t>. </a:t>
            </a:r>
          </a:p>
          <a:p>
            <a:r>
              <a:rPr lang="en-US" sz="2800" dirty="0" err="1" smtClean="0"/>
              <a:t>ImageNet</a:t>
            </a:r>
            <a:r>
              <a:rPr lang="en-US" sz="2800" dirty="0" smtClean="0"/>
              <a:t> consists of over 14 million images organized into 21,841 subcategories. On average, there </a:t>
            </a:r>
            <a:r>
              <a:rPr lang="en-US" sz="2800" dirty="0" smtClean="0">
                <a:solidFill>
                  <a:srgbClr val="FF0000"/>
                </a:solidFill>
              </a:rPr>
              <a:t>are over 500 </a:t>
            </a:r>
            <a:r>
              <a:rPr lang="en-US" sz="2800" b="1" dirty="0" smtClean="0">
                <a:solidFill>
                  <a:srgbClr val="FF0000"/>
                </a:solidFill>
              </a:rPr>
              <a:t>images</a:t>
            </a:r>
            <a:r>
              <a:rPr lang="en-US" sz="2800" dirty="0" smtClean="0">
                <a:solidFill>
                  <a:srgbClr val="FF0000"/>
                </a:solidFill>
              </a:rPr>
              <a:t> per </a:t>
            </a:r>
            <a:r>
              <a:rPr lang="en-US" sz="2800" b="1" dirty="0" smtClean="0">
                <a:solidFill>
                  <a:srgbClr val="FF0000"/>
                </a:solidFill>
              </a:rPr>
              <a:t>subcategory</a:t>
            </a:r>
          </a:p>
          <a:p>
            <a:endParaRPr lang="en-US" sz="2400" b="1" dirty="0" smtClean="0"/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6E0523-161B-46C2-AC5D-70D4287C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953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MNIST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26ADE4-2432-4830-B84C-4A3C96BC1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8200"/>
            <a:ext cx="9144000" cy="5431536"/>
          </a:xfrm>
        </p:spPr>
        <p:txBody>
          <a:bodyPr>
            <a:normAutofit/>
          </a:bodyPr>
          <a:lstStyle/>
          <a:p>
            <a:r>
              <a:rPr lang="en-US" b="1" dirty="0"/>
              <a:t>The MNIST database </a:t>
            </a:r>
            <a:r>
              <a:rPr lang="en-US" b="1" dirty="0" smtClean="0"/>
              <a:t>is </a:t>
            </a:r>
            <a:r>
              <a:rPr lang="en-US" b="1" dirty="0"/>
              <a:t>a large database of handwritten digits that is commonly used for training various image processing systems</a:t>
            </a:r>
            <a:r>
              <a:rPr lang="en-US" b="1" dirty="0" smtClean="0"/>
              <a:t>.</a:t>
            </a:r>
            <a:endParaRPr lang="en-US" b="1" dirty="0"/>
          </a:p>
          <a:p>
            <a:r>
              <a:rPr lang="en-US" b="1" dirty="0"/>
              <a:t>The MNIST database contains </a:t>
            </a:r>
            <a:r>
              <a:rPr lang="en-US" b="1" dirty="0">
                <a:solidFill>
                  <a:srgbClr val="FF0000"/>
                </a:solidFill>
              </a:rPr>
              <a:t>60,000 training images and 10,000 testing images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8F27490-E208-4843-9C72-E3DD5901ED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28800" y="3637699"/>
            <a:ext cx="5486401" cy="322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10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6E961F-F15E-42D9-B416-EEADEEE41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67548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C7EF8E-25E2-41EA-B2A5-393C5BDD9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9600"/>
            <a:ext cx="9144000" cy="55839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Over </a:t>
            </a:r>
            <a:r>
              <a:rPr lang="en-US" sz="2800" dirty="0" smtClean="0">
                <a:solidFill>
                  <a:srgbClr val="FF0000"/>
                </a:solidFill>
              </a:rPr>
              <a:t>14 million</a:t>
            </a:r>
            <a:r>
              <a:rPr lang="en-US" sz="2800" baseline="30000" dirty="0" smtClean="0">
                <a:solidFill>
                  <a:srgbClr val="FF0000"/>
                </a:solidFill>
              </a:rPr>
              <a:t>  </a:t>
            </a:r>
            <a:r>
              <a:rPr lang="en-US" sz="2800" dirty="0" smtClean="0"/>
              <a:t>URLs of images have been hand-annotated by </a:t>
            </a:r>
            <a:r>
              <a:rPr lang="en-US" sz="2800" dirty="0" err="1" smtClean="0"/>
              <a:t>ImageNet</a:t>
            </a:r>
            <a:r>
              <a:rPr lang="en-US" sz="2800" dirty="0" smtClean="0"/>
              <a:t> to indicate what objects are pictured and in </a:t>
            </a:r>
            <a:r>
              <a:rPr lang="en-US" sz="2800" dirty="0" smtClean="0">
                <a:solidFill>
                  <a:srgbClr val="FF0000"/>
                </a:solidFill>
              </a:rPr>
              <a:t>at least one million</a:t>
            </a:r>
            <a:r>
              <a:rPr lang="en-US" sz="2800" dirty="0" smtClean="0"/>
              <a:t> of the images, </a:t>
            </a:r>
            <a:r>
              <a:rPr lang="en-US" sz="2800" dirty="0" smtClean="0">
                <a:solidFill>
                  <a:srgbClr val="FF0000"/>
                </a:solidFill>
              </a:rPr>
              <a:t>bounding boxes </a:t>
            </a:r>
            <a:r>
              <a:rPr lang="en-US" sz="2800" dirty="0" smtClean="0"/>
              <a:t>are also provided.</a:t>
            </a:r>
          </a:p>
          <a:p>
            <a:endParaRPr lang="en-US" sz="2800" dirty="0" smtClean="0"/>
          </a:p>
          <a:p>
            <a:r>
              <a:rPr lang="en-US" sz="2800" dirty="0" err="1" smtClean="0"/>
              <a:t>ImageNet</a:t>
            </a:r>
            <a:r>
              <a:rPr lang="en-US" sz="2800" dirty="0" smtClean="0"/>
              <a:t> </a:t>
            </a:r>
            <a:r>
              <a:rPr lang="en-US" sz="2800" dirty="0"/>
              <a:t>contains over </a:t>
            </a:r>
            <a:r>
              <a:rPr lang="en-US" sz="2800" dirty="0">
                <a:solidFill>
                  <a:srgbClr val="FF0000"/>
                </a:solidFill>
              </a:rPr>
              <a:t>20 thousand categories</a:t>
            </a:r>
            <a:r>
              <a:rPr lang="en-US" sz="2800" dirty="0"/>
              <a:t>, such as "balloon" or "</a:t>
            </a:r>
            <a:r>
              <a:rPr lang="en-US" sz="2800" dirty="0" err="1" smtClean="0"/>
              <a:t>strawberry“,contains</a:t>
            </a:r>
            <a:r>
              <a:rPr lang="en-US" sz="2800" dirty="0" smtClean="0"/>
              <a:t> </a:t>
            </a:r>
            <a:r>
              <a:rPr lang="en-US" sz="2800" dirty="0"/>
              <a:t>several hundred images.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1B6FED6-F82F-4418-9D64-3C0062D625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3733800"/>
            <a:ext cx="8686800" cy="333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170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" y="914400"/>
            <a:ext cx="89916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200" b="1" dirty="0">
                <a:latin typeface="Arial Rounded MT Bold" pitchFamily="34" charset="0"/>
              </a:rPr>
              <a:t>Introduction to AI &amp; Intelligent  </a:t>
            </a:r>
            <a:r>
              <a:rPr lang="en-US" sz="3200" b="1" dirty="0" smtClean="0">
                <a:latin typeface="Arial Rounded MT Bold" pitchFamily="34" charset="0"/>
              </a:rPr>
              <a:t>systems							2-3 L</a:t>
            </a:r>
            <a:endParaRPr lang="en-US" sz="3200" b="1" dirty="0">
              <a:latin typeface="Arial Rounded MT Bold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2057400"/>
            <a:ext cx="91440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200" b="1" dirty="0" smtClean="0">
                <a:solidFill>
                  <a:srgbClr val="FF0000"/>
                </a:solidFill>
                <a:latin typeface="Arial Rounded MT Bold" pitchFamily="34" charset="0"/>
              </a:rPr>
              <a:t>Evolutionary  optimizing techniques  5-6 L</a:t>
            </a:r>
          </a:p>
          <a:p>
            <a:pPr>
              <a:buFont typeface="Wingdings" pitchFamily="2" charset="2"/>
              <a:buChar char="Ø"/>
            </a:pPr>
            <a:endParaRPr lang="en-US" sz="3200" b="1" dirty="0" smtClean="0">
              <a:solidFill>
                <a:srgbClr val="FF0000"/>
              </a:solidFill>
              <a:latin typeface="Arial Rounded MT Bold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3200" b="1" dirty="0" smtClean="0">
                <a:solidFill>
                  <a:srgbClr val="FF0000"/>
                </a:solidFill>
                <a:latin typeface="Arial Rounded MT Bold" pitchFamily="34" charset="0"/>
              </a:rPr>
              <a:t>Fundamentals </a:t>
            </a:r>
            <a:r>
              <a:rPr lang="en-US" sz="3200" b="1" dirty="0">
                <a:solidFill>
                  <a:srgbClr val="FF0000"/>
                </a:solidFill>
                <a:latin typeface="Arial Rounded MT Bold" pitchFamily="34" charset="0"/>
              </a:rPr>
              <a:t>of Artificial Neural Networks </a:t>
            </a:r>
            <a:r>
              <a:rPr lang="en-US" sz="3200" b="1" dirty="0" smtClean="0">
                <a:solidFill>
                  <a:srgbClr val="FF0000"/>
                </a:solidFill>
                <a:latin typeface="Arial Rounded MT Bold" pitchFamily="34" charset="0"/>
              </a:rPr>
              <a:t>(ANNs) &amp; Applications				22-23 L</a:t>
            </a:r>
            <a:endParaRPr lang="en-US" sz="3200" b="1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191000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200" b="1" dirty="0">
                <a:latin typeface="Arial Rounded MT Bold" pitchFamily="34" charset="0"/>
              </a:rPr>
              <a:t>Fundamentals of Fuzzy Logic &amp; </a:t>
            </a:r>
            <a:r>
              <a:rPr lang="en-US" sz="3200" b="1" dirty="0" smtClean="0">
                <a:latin typeface="Arial Rounded MT Bold" pitchFamily="34" charset="0"/>
              </a:rPr>
              <a:t>Applications						6-7 L</a:t>
            </a:r>
            <a:endParaRPr lang="en-US" sz="3200" b="1" dirty="0">
              <a:latin typeface="Arial Rounded MT Bold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876800"/>
            <a:ext cx="9144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endParaRPr lang="en-US" sz="3200" b="1" dirty="0" smtClean="0">
              <a:solidFill>
                <a:srgbClr val="FF0000"/>
              </a:solidFill>
              <a:latin typeface="Arial Rounded MT Bold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3200" b="1" dirty="0" smtClean="0">
                <a:solidFill>
                  <a:srgbClr val="FF0000"/>
                </a:solidFill>
                <a:latin typeface="Arial Rounded MT Bold" pitchFamily="34" charset="0"/>
              </a:rPr>
              <a:t>Hybrid  Intelligent System[ Optimized </a:t>
            </a:r>
            <a:r>
              <a:rPr lang="en-US" sz="3200" b="1" dirty="0" err="1" smtClean="0">
                <a:solidFill>
                  <a:srgbClr val="FF0000"/>
                </a:solidFill>
                <a:latin typeface="Arial Rounded MT Bold" pitchFamily="34" charset="0"/>
              </a:rPr>
              <a:t>Neuro</a:t>
            </a:r>
            <a:r>
              <a:rPr lang="en-US" sz="3200" b="1" dirty="0" smtClean="0">
                <a:solidFill>
                  <a:srgbClr val="FF0000"/>
                </a:solidFill>
                <a:latin typeface="Arial Rounded MT Bold" pitchFamily="34" charset="0"/>
              </a:rPr>
              <a:t>-Fuzzy						2-3 L</a:t>
            </a:r>
            <a:endParaRPr lang="en-US" sz="3200" b="1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895600" y="0"/>
            <a:ext cx="4800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 b="1" dirty="0">
                <a:solidFill>
                  <a:srgbClr val="FF3399"/>
                </a:solidFill>
                <a:latin typeface="Calibri" pitchFamily="34" charset="0"/>
              </a:rPr>
              <a:t>COURSE CONTENT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1524000"/>
          <a:ext cx="8866286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650"/>
                <a:gridCol w="1092573"/>
                <a:gridCol w="1371600"/>
                <a:gridCol w="42494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Component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Marks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Duration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Dates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T1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45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30 min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September 10 –September 20 (During scheduled class hour) 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T2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45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30 min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October 09 –October 20 (During scheduled class hour) 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T3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30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30 min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November 10 – November 20 (During scheduled class hour)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 smtClean="0">
                          <a:solidFill>
                            <a:srgbClr val="FF0000"/>
                          </a:solidFill>
                        </a:rPr>
                        <a:t>Compre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90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120 min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Dec. 11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 smtClean="0">
                          <a:solidFill>
                            <a:srgbClr val="FF0000"/>
                          </a:solidFill>
                        </a:rPr>
                        <a:t>Assgn</a:t>
                      </a:r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. Coding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30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Over by mid Oct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 smtClean="0">
                          <a:solidFill>
                            <a:srgbClr val="FF0000"/>
                          </a:solidFill>
                        </a:rPr>
                        <a:t>Assgn</a:t>
                      </a:r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. Research Paper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60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Over by    Nov end</a:t>
                      </a:r>
                      <a:endParaRPr lang="en-US" sz="2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228600"/>
            <a:ext cx="876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EVALUATION    COMPONENTS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 idx="4294967295"/>
          </p:nvPr>
        </p:nvSpPr>
        <p:spPr>
          <a:xfrm>
            <a:off x="0" y="838200"/>
            <a:ext cx="54102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Assignment  is an opportunity for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SELF-LEARNING 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5103813"/>
            <a:ext cx="9144000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"Opportunity is missed by most people because it comes dressed in overalls and looks like work."</a:t>
            </a:r>
            <a:endParaRPr lang="en-US" sz="3600" b="1" dirty="0"/>
          </a:p>
        </p:txBody>
      </p:sp>
      <p:pic>
        <p:nvPicPr>
          <p:cNvPr id="7" name="Picture 4" descr="http://t2.gstatic.com/images?q=tbn:ANd9GcSQJ3fyIolKg7U_bKxa9Yg2cUk64erd_N8ZGednajM4MBJdhvH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943" y="0"/>
            <a:ext cx="3714057" cy="463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486400" y="48006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Thomas A Edison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4" grpId="0"/>
      <p:bldP spid="6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extBox 2"/>
          <p:cNvSpPr txBox="1">
            <a:spLocks noChangeArrowheads="1"/>
          </p:cNvSpPr>
          <p:nvPr/>
        </p:nvSpPr>
        <p:spPr bwMode="auto">
          <a:xfrm>
            <a:off x="0" y="0"/>
            <a:ext cx="9144000" cy="944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4000" b="1" dirty="0" smtClean="0">
                <a:solidFill>
                  <a:srgbClr val="FF0000"/>
                </a:solidFill>
                <a:latin typeface="Calibri" pitchFamily="34" charset="0"/>
              </a:rPr>
              <a:t>ASSIGNMENTS  </a:t>
            </a:r>
            <a:r>
              <a:rPr lang="en-US" sz="4000" b="1" dirty="0">
                <a:solidFill>
                  <a:srgbClr val="FF0000"/>
                </a:solidFill>
                <a:latin typeface="Calibri" pitchFamily="34" charset="0"/>
              </a:rPr>
              <a:t>: </a:t>
            </a:r>
            <a:endParaRPr lang="en-US" sz="4000" b="1" dirty="0" smtClean="0">
              <a:solidFill>
                <a:srgbClr val="FF0000"/>
              </a:solidFill>
              <a:latin typeface="Calibri" pitchFamily="34" charset="0"/>
            </a:endParaRPr>
          </a:p>
          <a:p>
            <a:pPr marL="514350" indent="-514350">
              <a:defRPr/>
            </a:pPr>
            <a:endParaRPr lang="en-US" sz="2800" b="1" dirty="0" smtClean="0">
              <a:solidFill>
                <a:srgbClr val="FF0000"/>
              </a:solidFill>
              <a:latin typeface="Calibri" pitchFamily="34" charset="0"/>
            </a:endParaRPr>
          </a:p>
          <a:p>
            <a:pPr marL="514350" indent="-514350">
              <a:buAutoNum type="arabicPeriod"/>
              <a:defRPr/>
            </a:pPr>
            <a:r>
              <a:rPr lang="en-US" sz="3600" b="1" dirty="0" smtClean="0">
                <a:latin typeface="Calibri" pitchFamily="34" charset="0"/>
              </a:rPr>
              <a:t>One</a:t>
            </a:r>
            <a:r>
              <a:rPr lang="en-US" sz="3200" b="1" dirty="0" smtClean="0">
                <a:latin typeface="Calibri" pitchFamily="34" charset="0"/>
              </a:rPr>
              <a:t> /Two  coding  submissions        </a:t>
            </a: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</a:rPr>
              <a:t>[30 M]</a:t>
            </a:r>
            <a:r>
              <a:rPr lang="en-US" sz="2400" b="1" dirty="0" smtClean="0">
                <a:latin typeface="Calibri" pitchFamily="34" charset="0"/>
              </a:rPr>
              <a:t> Individual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	</a:t>
            </a:r>
            <a:endParaRPr lang="en-US" sz="2400" b="1" dirty="0" smtClean="0">
              <a:latin typeface="Calibri" pitchFamily="34" charset="0"/>
            </a:endParaRPr>
          </a:p>
          <a:p>
            <a:pPr marL="514350" indent="-514350">
              <a:buAutoNum type="arabicPeriod"/>
              <a:defRPr/>
            </a:pPr>
            <a:endParaRPr lang="en-US" sz="3200" b="1" dirty="0" smtClean="0">
              <a:solidFill>
                <a:srgbClr val="FF0000"/>
              </a:solidFill>
              <a:latin typeface="Calibri" pitchFamily="34" charset="0"/>
            </a:endParaRPr>
          </a:p>
          <a:p>
            <a:pPr marL="514350" indent="-514350">
              <a:defRPr/>
            </a:pP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</a:rPr>
              <a:t>2.    Design/Development/Implementation/ Improvisation</a:t>
            </a:r>
            <a:r>
              <a:rPr lang="en-US" sz="3200" b="1" dirty="0" smtClean="0">
                <a:latin typeface="Calibri" pitchFamily="34" charset="0"/>
              </a:rPr>
              <a:t> </a:t>
            </a:r>
            <a:r>
              <a:rPr lang="en-US" sz="3200" b="1" dirty="0">
                <a:latin typeface="Calibri" pitchFamily="34" charset="0"/>
              </a:rPr>
              <a:t>of  research paper(s</a:t>
            </a:r>
            <a:r>
              <a:rPr lang="en-US" sz="3200" b="1" dirty="0" smtClean="0">
                <a:latin typeface="Calibri" pitchFamily="34" charset="0"/>
              </a:rPr>
              <a:t>)   </a:t>
            </a:r>
          </a:p>
          <a:p>
            <a:pPr marL="514350" indent="-514350">
              <a:defRPr/>
            </a:pP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</a:rPr>
              <a:t>       [60M-  coding + presentation + viva ] 	</a:t>
            </a:r>
          </a:p>
          <a:p>
            <a:pPr marL="514350" indent="-514350">
              <a:defRPr/>
            </a:pP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</a:rPr>
              <a:t>       </a:t>
            </a:r>
            <a:r>
              <a:rPr lang="en-US" sz="2400" b="1" dirty="0" smtClean="0">
                <a:latin typeface="Calibri" pitchFamily="34" charset="0"/>
              </a:rPr>
              <a:t>Group of 3</a:t>
            </a:r>
            <a:endParaRPr lang="en-US" sz="3200" b="1" dirty="0" smtClean="0">
              <a:latin typeface="Calibri" pitchFamily="34" charset="0"/>
            </a:endParaRPr>
          </a:p>
          <a:p>
            <a:pPr marL="514350" indent="-514350">
              <a:defRPr/>
            </a:pPr>
            <a:endParaRPr lang="en-US" sz="2800" b="1" dirty="0" smtClean="0">
              <a:latin typeface="Calibri" pitchFamily="34" charset="0"/>
            </a:endParaRPr>
          </a:p>
          <a:p>
            <a:pPr marL="514350" indent="-514350">
              <a:defRPr/>
            </a:pPr>
            <a:r>
              <a:rPr lang="en-US" sz="2800" b="1" dirty="0" smtClean="0">
                <a:latin typeface="Calibri" pitchFamily="34" charset="0"/>
              </a:rPr>
              <a:t> Assignment 1&amp;2 require using framework &amp; libraries like  (</a:t>
            </a:r>
            <a:r>
              <a:rPr lang="en-US" sz="3200" b="1" dirty="0" err="1" smtClean="0">
                <a:solidFill>
                  <a:srgbClr val="FF0000"/>
                </a:solidFill>
              </a:rPr>
              <a:t>numpy</a:t>
            </a:r>
            <a:r>
              <a:rPr lang="en-US" sz="3200" b="1" dirty="0" smtClean="0">
                <a:solidFill>
                  <a:srgbClr val="FF0000"/>
                </a:solidFill>
              </a:rPr>
              <a:t>, </a:t>
            </a:r>
            <a:r>
              <a:rPr lang="en-US" sz="3200" b="1" dirty="0" err="1" smtClean="0">
                <a:solidFill>
                  <a:srgbClr val="FF0000"/>
                </a:solidFill>
              </a:rPr>
              <a:t>keras,fastai</a:t>
            </a:r>
            <a:r>
              <a:rPr lang="en-US" sz="3200" b="1" dirty="0" smtClean="0">
                <a:solidFill>
                  <a:srgbClr val="FF0000"/>
                </a:solidFill>
              </a:rPr>
              <a:t>, </a:t>
            </a:r>
            <a:r>
              <a:rPr lang="en-US" sz="3200" b="1" dirty="0" err="1" smtClean="0">
                <a:solidFill>
                  <a:srgbClr val="FF0000"/>
                </a:solidFill>
              </a:rPr>
              <a:t>PyTorch</a:t>
            </a:r>
            <a:r>
              <a:rPr lang="en-US" sz="3200" b="1" dirty="0" smtClean="0">
                <a:solidFill>
                  <a:srgbClr val="FF0000"/>
                </a:solidFill>
              </a:rPr>
              <a:t>, and </a:t>
            </a:r>
            <a:r>
              <a:rPr lang="en-US" sz="3200" b="1" dirty="0" err="1" smtClean="0">
                <a:solidFill>
                  <a:srgbClr val="FF0000"/>
                </a:solidFill>
              </a:rPr>
              <a:t>TensorFlow,matplotlib</a:t>
            </a:r>
            <a:r>
              <a:rPr lang="en-US" sz="3200" b="1" dirty="0" smtClean="0">
                <a:solidFill>
                  <a:srgbClr val="FF0000"/>
                </a:solidFill>
              </a:rPr>
              <a:t>/pandas( best tool available for importing and managing datasets)</a:t>
            </a:r>
          </a:p>
          <a:p>
            <a:pPr marL="514350" indent="-514350">
              <a:defRPr/>
            </a:pPr>
            <a:endParaRPr lang="en-US" sz="2800" b="1" dirty="0" smtClean="0">
              <a:solidFill>
                <a:srgbClr val="FF0000"/>
              </a:solidFill>
              <a:latin typeface="Calibri" pitchFamily="34" charset="0"/>
            </a:endParaRPr>
          </a:p>
          <a:p>
            <a:pPr marL="514350" indent="-514350">
              <a:defRPr/>
            </a:pPr>
            <a:endParaRPr lang="en-US" sz="2800" b="1" dirty="0" smtClean="0">
              <a:solidFill>
                <a:srgbClr val="FF0000"/>
              </a:solidFill>
              <a:latin typeface="Calibri" pitchFamily="34" charset="0"/>
            </a:endParaRPr>
          </a:p>
          <a:p>
            <a:pPr marL="514350" indent="-514350">
              <a:defRPr/>
            </a:pPr>
            <a:endParaRPr lang="en-US" sz="4000" b="1" dirty="0" smtClean="0">
              <a:latin typeface="Calibri" pitchFamily="34" charset="0"/>
            </a:endParaRPr>
          </a:p>
          <a:p>
            <a:pPr marL="514350" indent="-514350">
              <a:defRPr/>
            </a:pPr>
            <a:r>
              <a:rPr lang="en-US" sz="4000" b="1" dirty="0" smtClean="0">
                <a:latin typeface="Calibri" pitchFamily="34" charset="0"/>
              </a:rPr>
              <a:t>	</a:t>
            </a:r>
            <a:endParaRPr lang="en-US" sz="4000" b="1" dirty="0">
              <a:latin typeface="Calibri" pitchFamily="34" charset="0"/>
            </a:endParaRPr>
          </a:p>
          <a:p>
            <a:pPr>
              <a:defRPr/>
            </a:pPr>
            <a:endParaRPr lang="en-US" sz="2400" b="1" dirty="0">
              <a:solidFill>
                <a:srgbClr val="FF339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4419600"/>
            <a:ext cx="91440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Workshops would be conducted by student </a:t>
            </a:r>
            <a:r>
              <a:rPr lang="en-US" sz="3600" b="1" dirty="0" err="1" smtClean="0"/>
              <a:t>TAs.</a:t>
            </a:r>
            <a:endParaRPr lang="en-US" sz="3600" b="1" dirty="0" smtClean="0"/>
          </a:p>
          <a:p>
            <a:r>
              <a:rPr lang="en-US" sz="3200" b="1" dirty="0" err="1" smtClean="0"/>
              <a:t>Tensorflow</a:t>
            </a:r>
            <a:r>
              <a:rPr lang="en-US" sz="3200" b="1" dirty="0" smtClean="0"/>
              <a:t> by Google Brain , is </a:t>
            </a:r>
            <a:r>
              <a:rPr lang="en-US" sz="3200" b="1" dirty="0" smtClean="0">
                <a:hlinkClick r:id="rId3"/>
              </a:rPr>
              <a:t>publically available</a:t>
            </a:r>
            <a:r>
              <a:rPr lang="en-US" sz="3200" b="1" dirty="0" smtClean="0"/>
              <a:t> to the ML community for testing and modifications.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Colab</a:t>
            </a:r>
            <a:r>
              <a:rPr lang="en-US" sz="3200" b="1" dirty="0" smtClean="0">
                <a:solidFill>
                  <a:srgbClr val="FF0000"/>
                </a:solidFill>
              </a:rPr>
              <a:t> is a free </a:t>
            </a:r>
            <a:r>
              <a:rPr lang="en-US" sz="3200" b="1" dirty="0" err="1" smtClean="0">
                <a:solidFill>
                  <a:srgbClr val="FF0000"/>
                </a:solidFill>
              </a:rPr>
              <a:t>Jupyter</a:t>
            </a:r>
            <a:r>
              <a:rPr lang="en-US" sz="3200" b="1" dirty="0" smtClean="0">
                <a:solidFill>
                  <a:srgbClr val="FF0000"/>
                </a:solidFill>
              </a:rPr>
              <a:t> notebook environment that runs entirely in the cloud. </a:t>
            </a:r>
          </a:p>
          <a:p>
            <a:endParaRPr lang="en-US" sz="3200" b="1" dirty="0" smtClean="0"/>
          </a:p>
          <a:p>
            <a:r>
              <a:rPr lang="en-US" sz="3200" b="1" dirty="0" smtClean="0">
                <a:solidFill>
                  <a:srgbClr val="FF0000"/>
                </a:solidFill>
              </a:rPr>
              <a:t>As a programmer, </a:t>
            </a:r>
            <a:r>
              <a:rPr lang="en-US" sz="3200" b="1" dirty="0" err="1" smtClean="0">
                <a:solidFill>
                  <a:srgbClr val="FF0000"/>
                </a:solidFill>
              </a:rPr>
              <a:t>Colab</a:t>
            </a:r>
            <a:r>
              <a:rPr lang="en-US" sz="3200" b="1" dirty="0" smtClean="0">
                <a:solidFill>
                  <a:srgbClr val="FF0000"/>
                </a:solidFill>
              </a:rPr>
              <a:t> Offers You</a:t>
            </a:r>
          </a:p>
          <a:p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Write and execute code in Python</a:t>
            </a:r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Document your code that supports mathematical equations</a:t>
            </a:r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Create/Upload/Share notebooks</a:t>
            </a:r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Import/Save notebooks from/to Google Drive</a:t>
            </a:r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Import/Publish notebooks from </a:t>
            </a:r>
            <a:r>
              <a:rPr lang="en-US" sz="3200" b="1" dirty="0" err="1" smtClean="0"/>
              <a:t>GitHub</a:t>
            </a:r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Import external datasets e.g. from </a:t>
            </a:r>
            <a:r>
              <a:rPr lang="en-US" sz="3200" b="1" dirty="0" err="1" smtClean="0"/>
              <a:t>Kaggle</a:t>
            </a:r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Integrate </a:t>
            </a:r>
            <a:r>
              <a:rPr lang="en-US" sz="3200" b="1" dirty="0" err="1" smtClean="0"/>
              <a:t>PyTorch</a:t>
            </a:r>
            <a:r>
              <a:rPr lang="en-US" sz="3200" b="1" dirty="0" smtClean="0"/>
              <a:t>, </a:t>
            </a:r>
            <a:r>
              <a:rPr lang="en-US" sz="3200" b="1" dirty="0" err="1" smtClean="0"/>
              <a:t>TensorFlow</a:t>
            </a:r>
            <a:r>
              <a:rPr lang="en-US" sz="3200" b="1" dirty="0" smtClean="0"/>
              <a:t>, </a:t>
            </a:r>
            <a:r>
              <a:rPr lang="en-US" sz="3200" b="1" dirty="0" err="1" smtClean="0"/>
              <a:t>Keras</a:t>
            </a:r>
            <a:r>
              <a:rPr lang="en-US" sz="3200" b="1" dirty="0" smtClean="0"/>
              <a:t>, </a:t>
            </a:r>
            <a:r>
              <a:rPr lang="en-US" sz="3200" b="1" dirty="0" err="1" smtClean="0"/>
              <a:t>OpenCV</a:t>
            </a:r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Free Cloud service with free GPU</a:t>
            </a:r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 eaLnBrk="1" hangingPunct="1"/>
            <a:endParaRPr lang="en-US" b="1" dirty="0" smtClean="0"/>
          </a:p>
          <a:p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6000" b="1" dirty="0" smtClean="0">
                <a:solidFill>
                  <a:srgbClr val="FF0000"/>
                </a:solidFill>
              </a:rPr>
              <a:t>Purpose of Assignments :</a:t>
            </a:r>
            <a:endParaRPr lang="en-US" sz="3600" b="1" dirty="0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ü"/>
            </a:pPr>
            <a:endParaRPr lang="en-US" sz="3600" b="1" dirty="0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sz="3600" b="1" dirty="0" smtClean="0"/>
              <a:t>Learning the skill of </a:t>
            </a:r>
            <a:r>
              <a:rPr lang="en-US" sz="3600" b="1" dirty="0" smtClean="0">
                <a:solidFill>
                  <a:srgbClr val="FF0000"/>
                </a:solidFill>
              </a:rPr>
              <a:t>Reading, Understanding and Interpreting</a:t>
            </a:r>
            <a:r>
              <a:rPr lang="en-US" sz="3600" b="1" dirty="0" smtClean="0"/>
              <a:t> Research Publications </a:t>
            </a:r>
          </a:p>
          <a:p>
            <a:pPr>
              <a:buFont typeface="Wingdings" pitchFamily="2" charset="2"/>
              <a:buChar char="ü"/>
            </a:pPr>
            <a:endParaRPr lang="en-US" sz="3600" dirty="0" smtClean="0"/>
          </a:p>
          <a:p>
            <a:pPr>
              <a:buFont typeface="Wingdings" pitchFamily="2" charset="2"/>
              <a:buChar char="ü"/>
            </a:pPr>
            <a:r>
              <a:rPr lang="en-US" sz="3600" b="1" dirty="0" smtClean="0"/>
              <a:t>Generating </a:t>
            </a:r>
            <a:r>
              <a:rPr lang="en-US" sz="3600" b="1" dirty="0" smtClean="0">
                <a:solidFill>
                  <a:srgbClr val="FF0000"/>
                </a:solidFill>
              </a:rPr>
              <a:t>Creative / Innovative </a:t>
            </a:r>
            <a:r>
              <a:rPr lang="en-US" sz="3600" b="1" dirty="0" smtClean="0"/>
              <a:t>ideas </a:t>
            </a:r>
          </a:p>
          <a:p>
            <a:r>
              <a:rPr lang="en-US" sz="3600" b="1" dirty="0" smtClean="0"/>
              <a:t> </a:t>
            </a:r>
            <a:r>
              <a:rPr lang="en-US" sz="2800" b="1" i="1" dirty="0" smtClean="0"/>
              <a:t>Creativity and imagination, combined with </a:t>
            </a:r>
            <a:r>
              <a:rPr lang="en-US" sz="2800" b="1" i="1" dirty="0" smtClean="0">
                <a:solidFill>
                  <a:srgbClr val="FF0000"/>
                </a:solidFill>
              </a:rPr>
              <a:t>rigor and discipline </a:t>
            </a:r>
            <a:r>
              <a:rPr lang="en-US" sz="2800" b="1" i="1" dirty="0" smtClean="0"/>
              <a:t>is the hallmark of an engineering/science student</a:t>
            </a:r>
            <a:endParaRPr lang="en-US" sz="3200" b="1" i="1" dirty="0" smtClean="0"/>
          </a:p>
          <a:p>
            <a:endParaRPr lang="en-US" sz="3600" b="1" dirty="0" smtClean="0"/>
          </a:p>
          <a:p>
            <a:pPr>
              <a:buFont typeface="Wingdings" pitchFamily="2" charset="2"/>
              <a:buChar char="ü"/>
            </a:pPr>
            <a:r>
              <a:rPr lang="en-US" sz="3600" b="1" dirty="0" smtClean="0"/>
              <a:t>Learn art of </a:t>
            </a:r>
            <a:r>
              <a:rPr lang="en-US" sz="3600" b="1" dirty="0" smtClean="0">
                <a:solidFill>
                  <a:srgbClr val="FF0000"/>
                </a:solidFill>
              </a:rPr>
              <a:t>documenting </a:t>
            </a:r>
            <a:r>
              <a:rPr lang="en-US" sz="3600" b="1" dirty="0" smtClean="0"/>
              <a:t>research work</a:t>
            </a:r>
          </a:p>
          <a:p>
            <a:pPr>
              <a:buFont typeface="Wingdings" pitchFamily="2" charset="2"/>
              <a:buChar char="ü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7540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Calibri" pitchFamily="34" charset="0"/>
              </a:rPr>
              <a:t>TOPICS </a:t>
            </a:r>
            <a:r>
              <a:rPr lang="en-US" sz="4400" b="1" dirty="0" smtClean="0">
                <a:solidFill>
                  <a:srgbClr val="FF0000"/>
                </a:solidFill>
                <a:latin typeface="Calibri" pitchFamily="34" charset="0"/>
              </a:rPr>
              <a:t>of research papers in </a:t>
            </a:r>
            <a:r>
              <a:rPr lang="en-US" sz="4400" b="1" dirty="0" err="1" smtClean="0">
                <a:solidFill>
                  <a:srgbClr val="FF0000"/>
                </a:solidFill>
                <a:latin typeface="Calibri" pitchFamily="34" charset="0"/>
              </a:rPr>
              <a:t>Assgn</a:t>
            </a:r>
            <a:r>
              <a:rPr lang="en-US" sz="4400" b="1" dirty="0" smtClean="0">
                <a:solidFill>
                  <a:srgbClr val="FF0000"/>
                </a:solidFill>
                <a:latin typeface="Calibri" pitchFamily="34" charset="0"/>
              </a:rPr>
              <a:t> 2:</a:t>
            </a:r>
            <a:endParaRPr lang="en-US" sz="4400" b="1" dirty="0">
              <a:solidFill>
                <a:srgbClr val="FF0000"/>
              </a:solidFill>
              <a:latin typeface="Calibri" pitchFamily="34" charset="0"/>
            </a:endParaRPr>
          </a:p>
          <a:p>
            <a:r>
              <a:rPr lang="en-US" sz="3200" b="1" dirty="0" smtClean="0">
                <a:solidFill>
                  <a:srgbClr val="FF3399"/>
                </a:solidFill>
                <a:latin typeface="Calibri" pitchFamily="34" charset="0"/>
              </a:rPr>
              <a:t>Fuzzy </a:t>
            </a:r>
            <a:r>
              <a:rPr lang="en-US" sz="3200" b="1" dirty="0">
                <a:solidFill>
                  <a:srgbClr val="FF3399"/>
                </a:solidFill>
                <a:latin typeface="Calibri" pitchFamily="34" charset="0"/>
              </a:rPr>
              <a:t>logic : </a:t>
            </a:r>
            <a:r>
              <a:rPr lang="en-US" sz="3200" b="1" dirty="0" smtClean="0">
                <a:solidFill>
                  <a:srgbClr val="FF3399"/>
                </a:solidFill>
                <a:latin typeface="Calibri" pitchFamily="34" charset="0"/>
              </a:rPr>
              <a:t>Theory  and  applications </a:t>
            </a:r>
            <a:r>
              <a:rPr lang="en-US" sz="3200" b="1" dirty="0">
                <a:latin typeface="Calibri" pitchFamily="34" charset="0"/>
              </a:rPr>
              <a:t>in household appliances/transportation systems/ Irrigation systems/Financial  systems/Industrial systems/Aviation systems/Pattern Recognition </a:t>
            </a:r>
            <a:r>
              <a:rPr lang="en-US" sz="3200" b="1" dirty="0" smtClean="0">
                <a:latin typeface="Calibri" pitchFamily="34" charset="0"/>
              </a:rPr>
              <a:t>systems</a:t>
            </a:r>
            <a:endParaRPr lang="en-US" sz="3200" b="1" dirty="0">
              <a:latin typeface="Calibri" pitchFamily="34" charset="0"/>
            </a:endParaRPr>
          </a:p>
          <a:p>
            <a:r>
              <a:rPr lang="en-US" sz="3200" b="1" dirty="0">
                <a:solidFill>
                  <a:srgbClr val="FF3399"/>
                </a:solidFill>
                <a:latin typeface="Calibri" pitchFamily="34" charset="0"/>
              </a:rPr>
              <a:t>ANN </a:t>
            </a:r>
            <a:r>
              <a:rPr lang="en-US" sz="3200" b="1" dirty="0" smtClean="0">
                <a:solidFill>
                  <a:srgbClr val="FF3399"/>
                </a:solidFill>
                <a:latin typeface="Calibri" pitchFamily="34" charset="0"/>
              </a:rPr>
              <a:t> :  </a:t>
            </a:r>
            <a:r>
              <a:rPr lang="en-US" sz="3200" b="1" dirty="0">
                <a:solidFill>
                  <a:srgbClr val="FF3399"/>
                </a:solidFill>
                <a:latin typeface="Calibri" pitchFamily="34" charset="0"/>
              </a:rPr>
              <a:t>Theory </a:t>
            </a:r>
            <a:r>
              <a:rPr lang="en-US" sz="3200" b="1" dirty="0" smtClean="0">
                <a:solidFill>
                  <a:srgbClr val="FF3399"/>
                </a:solidFill>
                <a:latin typeface="Calibri" pitchFamily="34" charset="0"/>
              </a:rPr>
              <a:t>and   </a:t>
            </a:r>
            <a:r>
              <a:rPr lang="en-US" sz="3200" b="1" dirty="0">
                <a:solidFill>
                  <a:srgbClr val="FF3399"/>
                </a:solidFill>
                <a:latin typeface="Calibri" pitchFamily="34" charset="0"/>
              </a:rPr>
              <a:t>applications </a:t>
            </a:r>
            <a:r>
              <a:rPr lang="en-US" sz="3200" b="1" dirty="0">
                <a:latin typeface="Calibri" pitchFamily="34" charset="0"/>
              </a:rPr>
              <a:t>in Medical diagnosis </a:t>
            </a:r>
            <a:r>
              <a:rPr lang="en-US" sz="3200" b="1" dirty="0" smtClean="0">
                <a:latin typeface="Calibri" pitchFamily="34" charset="0"/>
              </a:rPr>
              <a:t>/Modeling/Speech </a:t>
            </a:r>
            <a:r>
              <a:rPr lang="en-US" sz="3200" b="1" dirty="0">
                <a:latin typeface="Calibri" pitchFamily="34" charset="0"/>
              </a:rPr>
              <a:t>recognition/NLP/ Face recognition /Pattern Recognition </a:t>
            </a:r>
            <a:r>
              <a:rPr lang="en-US" sz="3200" b="1" dirty="0" smtClean="0">
                <a:latin typeface="Calibri" pitchFamily="34" charset="0"/>
              </a:rPr>
              <a:t>/Games/ industrial </a:t>
            </a:r>
            <a:r>
              <a:rPr lang="en-US" sz="3200" b="1" dirty="0">
                <a:latin typeface="Calibri" pitchFamily="34" charset="0"/>
              </a:rPr>
              <a:t>control </a:t>
            </a:r>
            <a:r>
              <a:rPr lang="en-US" sz="3200" b="1" dirty="0" smtClean="0">
                <a:latin typeface="Calibri" pitchFamily="34" charset="0"/>
              </a:rPr>
              <a:t>system</a:t>
            </a:r>
            <a:endParaRPr lang="en-US" sz="3200" b="1" dirty="0">
              <a:latin typeface="Calibri" pitchFamily="34" charset="0"/>
            </a:endParaRPr>
          </a:p>
          <a:p>
            <a:r>
              <a:rPr lang="en-US" sz="3200" b="1" dirty="0" smtClean="0">
                <a:solidFill>
                  <a:srgbClr val="FF3399"/>
                </a:solidFill>
                <a:latin typeface="Calibri" pitchFamily="34" charset="0"/>
              </a:rPr>
              <a:t>Hybrid  + GA/PSO/DE/  optimization Theory and practice : </a:t>
            </a:r>
            <a:r>
              <a:rPr lang="en-US" sz="3200" b="1" dirty="0" smtClean="0">
                <a:latin typeface="Calibri" pitchFamily="34" charset="0"/>
              </a:rPr>
              <a:t>Fuzzy controller, </a:t>
            </a:r>
            <a:r>
              <a:rPr lang="en-US" sz="3200" b="1" dirty="0" err="1" smtClean="0">
                <a:latin typeface="Calibri" pitchFamily="34" charset="0"/>
              </a:rPr>
              <a:t>Neuro</a:t>
            </a:r>
            <a:r>
              <a:rPr lang="en-US" sz="3200" b="1" dirty="0" smtClean="0">
                <a:latin typeface="Calibri" pitchFamily="34" charset="0"/>
              </a:rPr>
              <a:t> controller/ </a:t>
            </a:r>
            <a:r>
              <a:rPr lang="en-US" sz="3200" b="1" dirty="0" err="1" smtClean="0">
                <a:latin typeface="Calibri" pitchFamily="34" charset="0"/>
              </a:rPr>
              <a:t>Neuro</a:t>
            </a:r>
            <a:r>
              <a:rPr lang="en-US" sz="3200" b="1" dirty="0" smtClean="0">
                <a:latin typeface="Calibri" pitchFamily="34" charset="0"/>
              </a:rPr>
              <a:t>-Fuzzy controller</a:t>
            </a:r>
          </a:p>
          <a:p>
            <a:endParaRPr lang="en-US" sz="2800" dirty="0" smtClean="0">
              <a:latin typeface="Calibri" pitchFamily="34" charset="0"/>
            </a:endParaRPr>
          </a:p>
          <a:p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68470" y="0"/>
            <a:ext cx="367552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“Long years ago, we made a tryst with destiny and now the time comes when we </a:t>
            </a:r>
            <a:r>
              <a:rPr lang="en-US" sz="2800" b="1" dirty="0" err="1" smtClean="0"/>
              <a:t>fulfil</a:t>
            </a:r>
            <a:r>
              <a:rPr lang="en-US" sz="2800" b="1" dirty="0" smtClean="0"/>
              <a:t> it, not wholly or fully but very sustainably. 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At the stroke of the midnight hour, when the world sleeps, India shall awake to life and freedom.”</a:t>
            </a:r>
          </a:p>
          <a:p>
            <a:endParaRPr lang="en-US" sz="2800" dirty="0" smtClean="0"/>
          </a:p>
          <a:p>
            <a:r>
              <a:rPr lang="en-US" sz="2800" dirty="0" err="1" smtClean="0"/>
              <a:t>JawaharLal</a:t>
            </a:r>
            <a:r>
              <a:rPr lang="en-US" sz="2800" dirty="0" smtClean="0"/>
              <a:t> </a:t>
            </a:r>
            <a:r>
              <a:rPr lang="en-US" sz="2800" dirty="0" err="1" smtClean="0"/>
              <a:t>nehru</a:t>
            </a:r>
            <a:endParaRPr lang="en-US" sz="2800" dirty="0"/>
          </a:p>
        </p:txBody>
      </p:sp>
      <p:pic>
        <p:nvPicPr>
          <p:cNvPr id="111618" name="Picture 2" descr="Tri Colour Polyester Big Indian Flag, Size: 20 X 30 Feet, Rs 18000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88" y="0"/>
            <a:ext cx="5204012" cy="314828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3200400"/>
            <a:ext cx="5181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 smtClean="0"/>
              <a:t>our struggle for freedom continues</a:t>
            </a:r>
          </a:p>
          <a:p>
            <a:pPr fontAlgn="base"/>
            <a:r>
              <a:rPr lang="en-US" sz="3200" dirty="0" smtClean="0"/>
              <a:t>It is time to look within and </a:t>
            </a:r>
            <a:r>
              <a:rPr lang="en-US" sz="3200" dirty="0" err="1" smtClean="0"/>
              <a:t>recognise</a:t>
            </a:r>
            <a:r>
              <a:rPr lang="en-US" sz="3200" dirty="0" smtClean="0"/>
              <a:t> our continued slavery---That which we allow in </a:t>
            </a:r>
            <a:r>
              <a:rPr lang="en-US" sz="3200" i="1" dirty="0" smtClean="0">
                <a:solidFill>
                  <a:srgbClr val="FF0000"/>
                </a:solidFill>
              </a:rPr>
              <a:t>our belief systems and attitudes</a:t>
            </a:r>
            <a:endParaRPr lang="en-US" sz="32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Questions To Ask Yourself </a:t>
            </a:r>
            <a:r>
              <a:rPr lang="en-US" sz="3200" dirty="0" smtClean="0">
                <a:solidFill>
                  <a:srgbClr val="FF0000"/>
                </a:solidFill>
              </a:rPr>
              <a:t>to ensure   understanding  of research papers			</a:t>
            </a:r>
            <a:r>
              <a:rPr lang="en-US" sz="3200" b="1" i="1" dirty="0" smtClean="0">
                <a:solidFill>
                  <a:srgbClr val="FF0000"/>
                </a:solidFill>
              </a:rPr>
              <a:t>Andrew NG</a:t>
            </a:r>
            <a:endParaRPr lang="en-US" sz="3600" b="1" i="1" dirty="0" smtClean="0">
              <a:solidFill>
                <a:srgbClr val="FF0000"/>
              </a:solidFill>
            </a:endParaRPr>
          </a:p>
          <a:p>
            <a:endParaRPr lang="en-US" sz="3200" dirty="0" smtClean="0"/>
          </a:p>
          <a:p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Describe what the authors of the paper aim to accomplish</a:t>
            </a:r>
          </a:p>
          <a:p>
            <a:pPr>
              <a:buFont typeface="Wingdings" pitchFamily="2" charset="2"/>
              <a:buChar char="ü"/>
            </a:pPr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If a new approach/technique/method was introduced in a paper, what are the key elements of the newly proposed approach?</a:t>
            </a:r>
          </a:p>
          <a:p>
            <a:pPr>
              <a:buFont typeface="Wingdings" pitchFamily="2" charset="2"/>
              <a:buChar char="ü"/>
            </a:pPr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What content within the paper is useful to you?</a:t>
            </a:r>
          </a:p>
          <a:p>
            <a:pPr>
              <a:buFont typeface="Wingdings" pitchFamily="2" charset="2"/>
              <a:buChar char="ü"/>
            </a:pPr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What other references do you want to follow?</a:t>
            </a:r>
          </a:p>
          <a:p>
            <a:pPr>
              <a:buFont typeface="Wingdings" pitchFamily="2" charset="2"/>
              <a:buChar char="ü"/>
            </a:pPr>
            <a:endParaRPr lang="en-US" sz="2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3600" b="1" dirty="0" smtClean="0"/>
              <a:t>Achieving a research-level understanding of most topics is like climbing a mountain. </a:t>
            </a:r>
          </a:p>
          <a:p>
            <a:pPr>
              <a:buFont typeface="Wingdings" pitchFamily="2" charset="2"/>
              <a:buChar char="ü"/>
            </a:pPr>
            <a:endParaRPr lang="en-US" sz="3600" b="1" dirty="0" smtClean="0"/>
          </a:p>
          <a:p>
            <a:pPr>
              <a:buFont typeface="Wingdings" pitchFamily="2" charset="2"/>
              <a:buChar char="ü"/>
            </a:pPr>
            <a:r>
              <a:rPr lang="en-US" sz="3600" b="1" dirty="0" smtClean="0"/>
              <a:t>Aspiring researchers must struggle to understand vast bodies of work that came before them, </a:t>
            </a:r>
            <a:r>
              <a:rPr lang="en-US" sz="3600" b="1" dirty="0" smtClean="0">
                <a:solidFill>
                  <a:srgbClr val="FF0000"/>
                </a:solidFill>
              </a:rPr>
              <a:t>to learn techniques, and to gain intuition. </a:t>
            </a:r>
          </a:p>
          <a:p>
            <a:pPr>
              <a:buFont typeface="Wingdings" pitchFamily="2" charset="2"/>
              <a:buChar char="ü"/>
            </a:pPr>
            <a:endParaRPr lang="en-US" sz="3600" b="1" dirty="0" smtClean="0"/>
          </a:p>
          <a:p>
            <a:pPr>
              <a:buFont typeface="Wingdings" pitchFamily="2" charset="2"/>
              <a:buChar char="ü"/>
            </a:pPr>
            <a:r>
              <a:rPr lang="en-US" sz="3600" b="1" dirty="0" smtClean="0"/>
              <a:t>Upon reaching the top, the new researcher begins doing novel work, throwing new stones onto the top of the mountain and making it a little taller for whoever comes next.    </a:t>
            </a:r>
            <a:r>
              <a:rPr lang="en-US" sz="3200" b="1" i="1" dirty="0" smtClean="0"/>
              <a:t>Chris </a:t>
            </a:r>
            <a:r>
              <a:rPr lang="en-US" sz="3200" b="1" i="1" dirty="0" err="1" smtClean="0"/>
              <a:t>Olah</a:t>
            </a:r>
            <a:endParaRPr lang="en-US" sz="20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Responsibilities of  Students</a:t>
            </a:r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smtClean="0"/>
              <a:t>Learning is not attained by chance, it must be </a:t>
            </a:r>
            <a:r>
              <a:rPr lang="en-US" sz="4400" b="1" i="1" smtClean="0">
                <a:solidFill>
                  <a:srgbClr val="FF0000"/>
                </a:solidFill>
              </a:rPr>
              <a:t>sought for with </a:t>
            </a:r>
            <a:r>
              <a:rPr lang="en-US" sz="4400" b="1" i="1" dirty="0" smtClean="0">
                <a:solidFill>
                  <a:srgbClr val="FF0000"/>
                </a:solidFill>
              </a:rPr>
              <a:t>ardor and attended to with diligence</a:t>
            </a:r>
            <a:r>
              <a:rPr lang="en-US" sz="4400" b="1" i="1" dirty="0" smtClean="0"/>
              <a:t>.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333685"/>
            <a:ext cx="9144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Mail Suggestions/queries/questions regarding lectures/assignments/tests.</a:t>
            </a:r>
          </a:p>
          <a:p>
            <a:endParaRPr lang="en-US" sz="3600" b="1" dirty="0" smtClean="0"/>
          </a:p>
          <a:p>
            <a:r>
              <a:rPr lang="en-US" sz="3200" dirty="0" smtClean="0">
                <a:latin typeface="Arial Rounded MT Bold" pitchFamily="34" charset="0"/>
              </a:rPr>
              <a:t>Follow email etiquettes, interact in noble, dignified manner</a:t>
            </a:r>
            <a:r>
              <a:rPr lang="en-US" sz="3600" dirty="0" smtClean="0">
                <a:latin typeface="Arial Rounded MT Bold" pitchFamily="34" charset="0"/>
              </a:rPr>
              <a:t>. </a:t>
            </a:r>
          </a:p>
          <a:p>
            <a:r>
              <a:rPr lang="en-US" sz="3600" dirty="0" smtClean="0">
                <a:latin typeface="Arial Rounded MT Bold" pitchFamily="34" charset="0"/>
              </a:rPr>
              <a:t> </a:t>
            </a:r>
            <a:endParaRPr lang="en-US" sz="3600" b="1" dirty="0" smtClean="0"/>
          </a:p>
          <a:p>
            <a:r>
              <a:rPr lang="en-US" sz="3600" b="1" dirty="0" smtClean="0"/>
              <a:t>Will post answers on </a:t>
            </a:r>
            <a:r>
              <a:rPr lang="en-US" sz="3600" b="1" dirty="0" err="1" smtClean="0"/>
              <a:t>Nalanda</a:t>
            </a:r>
            <a:r>
              <a:rPr lang="en-US" sz="3600" b="1" dirty="0" smtClean="0"/>
              <a:t>/Google classroom for benefit of all</a:t>
            </a:r>
            <a:r>
              <a:rPr lang="en-US" sz="2000" b="1" dirty="0" smtClean="0"/>
              <a:t>.</a:t>
            </a:r>
          </a:p>
          <a:p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ChangeArrowheads="1"/>
          </p:cNvSpPr>
          <p:nvPr/>
        </p:nvSpPr>
        <p:spPr bwMode="auto">
          <a:xfrm>
            <a:off x="0" y="-304800"/>
            <a:ext cx="3200400" cy="581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tabLst>
                <a:tab pos="457200" algn="l"/>
              </a:tabLst>
            </a:pPr>
            <a:endParaRPr lang="en-US" sz="2000" b="1" dirty="0">
              <a:latin typeface="Calibri" pitchFamily="34" charset="0"/>
            </a:endParaRPr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3600" b="1" dirty="0">
                <a:solidFill>
                  <a:srgbClr val="FF0000"/>
                </a:solidFill>
                <a:latin typeface="Arial Rounded MT Bold" pitchFamily="34" charset="0"/>
              </a:rPr>
              <a:t>Academic honesty and academic integrity are to be </a:t>
            </a:r>
            <a:r>
              <a:rPr lang="en-US" sz="3600" b="1" dirty="0" smtClean="0">
                <a:solidFill>
                  <a:srgbClr val="FF0000"/>
                </a:solidFill>
                <a:latin typeface="Arial Rounded MT Bold" pitchFamily="34" charset="0"/>
              </a:rPr>
              <a:t>maintained, in   tests, quizzes &amp;  assignments</a:t>
            </a:r>
            <a:endParaRPr lang="en-US" sz="3600" b="1" dirty="0">
              <a:solidFill>
                <a:srgbClr val="FF0000"/>
              </a:solidFill>
              <a:latin typeface="Arial Rounded MT Bold" pitchFamily="34" charset="0"/>
            </a:endParaRPr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endParaRPr lang="en-US" sz="2800" dirty="0">
              <a:latin typeface="Calibri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0" y="1981200"/>
            <a:ext cx="9144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3200">
              <a:latin typeface="Calibri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229225"/>
            <a:ext cx="93726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http://1.bp.blogspot.com/-ZCQmWbTZ5uE/Ug6KfPGjm_I/AAAAAAAAZ_A/6-7wgQNvbV0/s1600/Abraham-Lincol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0"/>
            <a:ext cx="5943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1"/>
          <p:cNvSpPr txBox="1">
            <a:spLocks noChangeArrowheads="1"/>
          </p:cNvSpPr>
          <p:nvPr/>
        </p:nvSpPr>
        <p:spPr bwMode="auto">
          <a:xfrm>
            <a:off x="0" y="0"/>
            <a:ext cx="9144000" cy="8217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Calibri" pitchFamily="34" charset="0"/>
              </a:rPr>
              <a:t> Learning  Materials</a:t>
            </a:r>
          </a:p>
          <a:p>
            <a:pPr>
              <a:buFont typeface="Wingdings" pitchFamily="2" charset="2"/>
              <a:buChar char="Ø"/>
            </a:pPr>
            <a:r>
              <a:rPr lang="en-US" sz="4400" b="1" dirty="0" smtClean="0"/>
              <a:t>There is no single text book..</a:t>
            </a:r>
          </a:p>
          <a:p>
            <a:pPr>
              <a:buFont typeface="Wingdings" pitchFamily="2" charset="2"/>
              <a:buChar char="Ø"/>
            </a:pPr>
            <a:endParaRPr lang="en-US" sz="4400" b="1" dirty="0" smtClean="0"/>
          </a:p>
          <a:p>
            <a:pPr>
              <a:buFont typeface="Wingdings" pitchFamily="2" charset="2"/>
              <a:buChar char="Ø"/>
            </a:pPr>
            <a:r>
              <a:rPr lang="en-US" sz="4400" b="1" dirty="0" smtClean="0"/>
              <a:t>MUST read </a:t>
            </a:r>
          </a:p>
          <a:p>
            <a:r>
              <a:rPr lang="en-US" sz="4400" b="1" dirty="0" smtClean="0"/>
              <a:t>good Books/Blogs/Research papers to supplement your understanding</a:t>
            </a:r>
          </a:p>
          <a:p>
            <a:pPr>
              <a:buFont typeface="Wingdings" pitchFamily="2" charset="2"/>
              <a:buChar char="Ø"/>
            </a:pPr>
            <a:endParaRPr lang="en-US" sz="4800" b="1" dirty="0" smtClean="0"/>
          </a:p>
          <a:p>
            <a:pPr>
              <a:buFont typeface="Wingdings" pitchFamily="2" charset="2"/>
              <a:buChar char="Ø"/>
            </a:pPr>
            <a:r>
              <a:rPr lang="en-US" sz="4000" b="1" dirty="0" smtClean="0"/>
              <a:t>You will have recordings of  lectures after the class.</a:t>
            </a:r>
          </a:p>
          <a:p>
            <a:endParaRPr lang="en-US" sz="6000" b="1" dirty="0" smtClean="0"/>
          </a:p>
          <a:p>
            <a:endParaRPr lang="en-US" sz="6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BOOKS: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Neural </a:t>
            </a:r>
            <a:r>
              <a:rPr lang="en-US" sz="3200" b="1" dirty="0">
                <a:solidFill>
                  <a:srgbClr val="FF0000"/>
                </a:solidFill>
              </a:rPr>
              <a:t>Networks and Learning Machines </a:t>
            </a:r>
            <a:r>
              <a:rPr lang="en-US" sz="3200" b="1" dirty="0" smtClean="0">
                <a:solidFill>
                  <a:srgbClr val="0070C0"/>
                </a:solidFill>
              </a:rPr>
              <a:t>Simon </a:t>
            </a:r>
            <a:r>
              <a:rPr lang="en-US" sz="3200" b="1" dirty="0" err="1" smtClean="0">
                <a:solidFill>
                  <a:srgbClr val="0070C0"/>
                </a:solidFill>
              </a:rPr>
              <a:t>Haykin</a:t>
            </a:r>
            <a:endParaRPr lang="en-US" sz="3200" b="1" dirty="0" smtClean="0">
              <a:solidFill>
                <a:srgbClr val="0070C0"/>
              </a:solidFill>
            </a:endParaRPr>
          </a:p>
          <a:p>
            <a:endParaRPr lang="en-US" sz="3200" b="1" dirty="0" smtClean="0">
              <a:solidFill>
                <a:srgbClr val="0070C0"/>
              </a:solidFill>
            </a:endParaRPr>
          </a:p>
          <a:p>
            <a:r>
              <a:rPr lang="en-US" sz="3200" b="1" dirty="0" smtClean="0"/>
              <a:t>Neural Networks and Deep Learning </a:t>
            </a:r>
            <a:r>
              <a:rPr lang="en-US" sz="3200" b="1" dirty="0" smtClean="0">
                <a:solidFill>
                  <a:srgbClr val="FF0000"/>
                </a:solidFill>
              </a:rPr>
              <a:t>Michael Nielsen </a:t>
            </a:r>
            <a:r>
              <a:rPr lang="en-US" sz="3200" b="1" dirty="0" smtClean="0"/>
              <a:t>http://neuralnetworksanddeeplearning.com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3048000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Artificial Neural </a:t>
            </a:r>
            <a:r>
              <a:rPr lang="en-US" sz="3200" b="1" dirty="0" smtClean="0">
                <a:solidFill>
                  <a:srgbClr val="FF0000"/>
                </a:solidFill>
              </a:rPr>
              <a:t>Networks</a:t>
            </a:r>
            <a:r>
              <a:rPr lang="en-US" sz="3200" b="1" dirty="0" smtClean="0"/>
              <a:t> </a:t>
            </a:r>
            <a:endParaRPr lang="en-US" sz="3200" b="1" dirty="0"/>
          </a:p>
          <a:p>
            <a:r>
              <a:rPr lang="en-US" sz="3200" b="1" dirty="0">
                <a:solidFill>
                  <a:srgbClr val="0070C0"/>
                </a:solidFill>
              </a:rPr>
              <a:t>B </a:t>
            </a:r>
            <a:r>
              <a:rPr lang="en-US" sz="3200" b="1" dirty="0" err="1">
                <a:solidFill>
                  <a:srgbClr val="0070C0"/>
                </a:solidFill>
              </a:rPr>
              <a:t>Yegnanarayana</a:t>
            </a:r>
            <a:r>
              <a:rPr lang="en-US" sz="3200" b="1" dirty="0"/>
              <a:t>,  (IITM)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4191000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Intelligent Systems and Control </a:t>
            </a:r>
          </a:p>
          <a:p>
            <a:r>
              <a:rPr lang="en-US" sz="3200" b="1" dirty="0" err="1">
                <a:solidFill>
                  <a:srgbClr val="0070C0"/>
                </a:solidFill>
              </a:rPr>
              <a:t>Laxmidhar</a:t>
            </a:r>
            <a:r>
              <a:rPr lang="en-US" sz="3200" b="1" dirty="0">
                <a:solidFill>
                  <a:srgbClr val="0070C0"/>
                </a:solidFill>
              </a:rPr>
              <a:t> </a:t>
            </a:r>
            <a:r>
              <a:rPr lang="en-US" sz="3200" b="1" dirty="0" err="1">
                <a:solidFill>
                  <a:srgbClr val="0070C0"/>
                </a:solidFill>
              </a:rPr>
              <a:t>Behera</a:t>
            </a:r>
            <a:r>
              <a:rPr lang="en-US" sz="3200" b="1" dirty="0">
                <a:solidFill>
                  <a:srgbClr val="0070C0"/>
                </a:solidFill>
              </a:rPr>
              <a:t> , </a:t>
            </a:r>
            <a:r>
              <a:rPr lang="en-US" sz="3200" b="1" dirty="0" err="1">
                <a:solidFill>
                  <a:srgbClr val="0070C0"/>
                </a:solidFill>
              </a:rPr>
              <a:t>Indrani</a:t>
            </a:r>
            <a:r>
              <a:rPr lang="en-US" sz="3200" b="1" dirty="0">
                <a:solidFill>
                  <a:srgbClr val="0070C0"/>
                </a:solidFill>
              </a:rPr>
              <a:t> </a:t>
            </a:r>
            <a:r>
              <a:rPr lang="en-US" sz="3200" b="1" dirty="0" err="1">
                <a:solidFill>
                  <a:srgbClr val="0070C0"/>
                </a:solidFill>
              </a:rPr>
              <a:t>Kar</a:t>
            </a:r>
            <a:r>
              <a:rPr lang="en-US" sz="3200" b="1" dirty="0">
                <a:solidFill>
                  <a:srgbClr val="0070C0"/>
                </a:solidFill>
              </a:rPr>
              <a:t> (IIT </a:t>
            </a:r>
            <a:r>
              <a:rPr lang="en-US" sz="3200" b="1" dirty="0" err="1">
                <a:solidFill>
                  <a:srgbClr val="0070C0"/>
                </a:solidFill>
              </a:rPr>
              <a:t>kanpur</a:t>
            </a:r>
            <a:r>
              <a:rPr lang="en-US" sz="32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541020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alibri" pitchFamily="34" charset="0"/>
              </a:rPr>
              <a:t>Neural Network </a:t>
            </a:r>
            <a:r>
              <a:rPr lang="en-US" sz="3600" b="1" dirty="0" err="1">
                <a:solidFill>
                  <a:srgbClr val="FF0000"/>
                </a:solidFill>
                <a:latin typeface="Calibri" pitchFamily="34" charset="0"/>
              </a:rPr>
              <a:t>Design,</a:t>
            </a:r>
            <a:r>
              <a:rPr lang="en-US" sz="3600" b="1" dirty="0" err="1">
                <a:latin typeface="Calibri" pitchFamily="34" charset="0"/>
              </a:rPr>
              <a:t>Martin</a:t>
            </a:r>
            <a:r>
              <a:rPr lang="en-US" sz="3600" b="1" dirty="0">
                <a:latin typeface="Calibri" pitchFamily="34" charset="0"/>
              </a:rPr>
              <a:t> D Hagen et al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6211669"/>
            <a:ext cx="800212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lvl="1" eaLnBrk="0" hangingPunct="0"/>
            <a:r>
              <a:rPr lang="en-US" sz="3600" b="1" dirty="0">
                <a:latin typeface="Calibri" pitchFamily="34" charset="0"/>
              </a:rPr>
              <a:t>Machine Learning by Tom M. Mitchell</a:t>
            </a:r>
            <a:r>
              <a:rPr lang="en-US" sz="3600" b="1" dirty="0" smtClean="0">
                <a:latin typeface="Calibri" pitchFamily="34" charset="0"/>
              </a:rPr>
              <a:t>`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ChangeArrowheads="1"/>
          </p:cNvSpPr>
          <p:nvPr/>
        </p:nvSpPr>
        <p:spPr bwMode="auto">
          <a:xfrm>
            <a:off x="0" y="0"/>
            <a:ext cx="9144000" cy="834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Calibri" pitchFamily="34" charset="0"/>
              </a:rPr>
              <a:t>A first course in Fuzzy and Neural Control</a:t>
            </a:r>
            <a:r>
              <a:rPr lang="en-US" sz="4000" b="1" dirty="0">
                <a:latin typeface="Calibri" pitchFamily="34" charset="0"/>
              </a:rPr>
              <a:t>, By Hung T Nguyen et al, Chapman &amp; Hall/CRC Press </a:t>
            </a:r>
            <a:r>
              <a:rPr lang="en-US" sz="4000" b="1" dirty="0" smtClean="0">
                <a:latin typeface="Calibri" pitchFamily="34" charset="0"/>
              </a:rPr>
              <a:t>Company</a:t>
            </a:r>
            <a:endParaRPr lang="en-US" sz="4000" b="1" dirty="0">
              <a:latin typeface="Calibri" pitchFamily="34" charset="0"/>
            </a:endParaRPr>
          </a:p>
          <a:p>
            <a:endParaRPr lang="en-US" sz="3200" b="1" dirty="0">
              <a:latin typeface="Calibri" pitchFamily="34" charset="0"/>
            </a:endParaRPr>
          </a:p>
          <a:p>
            <a:r>
              <a:rPr lang="en-US" sz="4400" b="1" dirty="0">
                <a:solidFill>
                  <a:srgbClr val="FF0000"/>
                </a:solidFill>
                <a:latin typeface="Calibri" pitchFamily="34" charset="0"/>
              </a:rPr>
              <a:t>Fundamentals of Neural networks, architecture, algorithms and applications</a:t>
            </a:r>
            <a:r>
              <a:rPr lang="en-US" sz="4400" b="1" dirty="0">
                <a:latin typeface="Calibri" pitchFamily="34" charset="0"/>
              </a:rPr>
              <a:t>, </a:t>
            </a:r>
            <a:r>
              <a:rPr lang="en-US" sz="4400" b="1" dirty="0" err="1">
                <a:latin typeface="Calibri" pitchFamily="34" charset="0"/>
              </a:rPr>
              <a:t>Laurene</a:t>
            </a:r>
            <a:r>
              <a:rPr lang="en-US" sz="4400" b="1" dirty="0">
                <a:latin typeface="Calibri" pitchFamily="34" charset="0"/>
              </a:rPr>
              <a:t> </a:t>
            </a:r>
            <a:r>
              <a:rPr lang="en-US" sz="4400" b="1" dirty="0" err="1">
                <a:latin typeface="Calibri" pitchFamily="34" charset="0"/>
              </a:rPr>
              <a:t>Fausett</a:t>
            </a:r>
            <a:r>
              <a:rPr lang="en-US" sz="4400" b="1" dirty="0">
                <a:latin typeface="Calibri" pitchFamily="34" charset="0"/>
              </a:rPr>
              <a:t>, Pearson Education</a:t>
            </a:r>
          </a:p>
          <a:p>
            <a:endParaRPr lang="en-US" sz="3600" b="1" dirty="0">
              <a:solidFill>
                <a:srgbClr val="FF0000"/>
              </a:solidFill>
              <a:latin typeface="Calibri" pitchFamily="34" charset="0"/>
            </a:endParaRPr>
          </a:p>
          <a:p>
            <a:r>
              <a:rPr lang="en-US" sz="4000" b="1" dirty="0">
                <a:solidFill>
                  <a:srgbClr val="FF0000"/>
                </a:solidFill>
              </a:rPr>
              <a:t>Deep Learning </a:t>
            </a:r>
            <a:r>
              <a:rPr lang="en-US" sz="4000" b="1" dirty="0"/>
              <a:t>by </a:t>
            </a:r>
            <a:r>
              <a:rPr lang="en-US" sz="4000" b="1" dirty="0" err="1">
                <a:solidFill>
                  <a:srgbClr val="0070C0"/>
                </a:solidFill>
              </a:rPr>
              <a:t>Yoshua</a:t>
            </a:r>
            <a:r>
              <a:rPr lang="en-US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70C0"/>
                </a:solidFill>
              </a:rPr>
              <a:t>Bengio</a:t>
            </a:r>
            <a:r>
              <a:rPr lang="en-US" sz="4000" b="1" dirty="0">
                <a:solidFill>
                  <a:srgbClr val="0070C0"/>
                </a:solidFill>
              </a:rPr>
              <a:t>, Ian </a:t>
            </a:r>
            <a:r>
              <a:rPr lang="en-US" sz="4000" b="1" dirty="0" err="1">
                <a:solidFill>
                  <a:srgbClr val="0070C0"/>
                </a:solidFill>
              </a:rPr>
              <a:t>Goodfellow</a:t>
            </a:r>
            <a:r>
              <a:rPr lang="en-US" sz="4000" b="1" dirty="0">
                <a:solidFill>
                  <a:srgbClr val="0070C0"/>
                </a:solidFill>
              </a:rPr>
              <a:t> and Aaron </a:t>
            </a:r>
            <a:r>
              <a:rPr lang="en-US" sz="4000" b="1" dirty="0" err="1">
                <a:solidFill>
                  <a:srgbClr val="0070C0"/>
                </a:solidFill>
              </a:rPr>
              <a:t>Courville</a:t>
            </a:r>
            <a:r>
              <a:rPr lang="en-US" sz="4000" b="1" dirty="0">
                <a:solidFill>
                  <a:srgbClr val="0070C0"/>
                </a:solidFill>
              </a:rPr>
              <a:t> </a:t>
            </a:r>
          </a:p>
          <a:p>
            <a:endParaRPr lang="en-US" sz="3200" b="1" dirty="0">
              <a:latin typeface="Calibri" pitchFamily="34" charset="0"/>
            </a:endParaRPr>
          </a:p>
          <a:p>
            <a:endParaRPr lang="en-US" sz="2800" b="1" i="1" dirty="0">
              <a:solidFill>
                <a:srgbClr val="FF0000"/>
              </a:solidFill>
            </a:endParaRPr>
          </a:p>
          <a:p>
            <a:endParaRPr lang="en-US" sz="3200" b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94487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latin typeface="+mn-lt"/>
                <a:cs typeface="+mn-cs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+mn-lt"/>
                <a:cs typeface="+mn-cs"/>
              </a:rPr>
              <a:t>Fuzzy Logic with engineering application</a:t>
            </a:r>
            <a:r>
              <a:rPr lang="en-US" sz="3200" b="1" dirty="0">
                <a:latin typeface="+mn-lt"/>
                <a:cs typeface="+mn-cs"/>
              </a:rPr>
              <a:t>, </a:t>
            </a:r>
            <a:r>
              <a:rPr lang="en-US" sz="3200" b="1" dirty="0">
                <a:solidFill>
                  <a:srgbClr val="0070C0"/>
                </a:solidFill>
                <a:latin typeface="+mn-lt"/>
                <a:cs typeface="+mn-cs"/>
              </a:rPr>
              <a:t>Timothy J </a:t>
            </a:r>
            <a:r>
              <a:rPr lang="en-US" sz="3200" b="1" dirty="0" smtClean="0">
                <a:solidFill>
                  <a:srgbClr val="0070C0"/>
                </a:solidFill>
                <a:latin typeface="+mn-lt"/>
                <a:cs typeface="+mn-cs"/>
              </a:rPr>
              <a:t>Ross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srgbClr val="0070C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smtClean="0">
                <a:latin typeface="+mn-lt"/>
                <a:cs typeface="+mn-cs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+mn-lt"/>
                <a:cs typeface="+mn-cs"/>
              </a:rPr>
              <a:t>Nature-inspired </a:t>
            </a:r>
            <a:r>
              <a:rPr lang="en-US" sz="3200" b="1" dirty="0" err="1">
                <a:solidFill>
                  <a:srgbClr val="FF0000"/>
                </a:solidFill>
                <a:latin typeface="+mn-lt"/>
                <a:cs typeface="+mn-cs"/>
              </a:rPr>
              <a:t>metaheuristc</a:t>
            </a:r>
            <a:r>
              <a:rPr lang="en-US" sz="3200" b="1" dirty="0">
                <a:solidFill>
                  <a:srgbClr val="FF0000"/>
                </a:solidFill>
                <a:latin typeface="+mn-lt"/>
                <a:cs typeface="+mn-cs"/>
              </a:rPr>
              <a:t> algorithms</a:t>
            </a:r>
            <a:r>
              <a:rPr lang="en-US" sz="3200" b="1" dirty="0">
                <a:latin typeface="+mn-lt"/>
                <a:cs typeface="+mn-cs"/>
              </a:rPr>
              <a:t>, </a:t>
            </a:r>
            <a:r>
              <a:rPr lang="en-US" sz="3200" b="1" dirty="0" err="1" smtClean="0">
                <a:solidFill>
                  <a:srgbClr val="0070C0"/>
                </a:solidFill>
                <a:latin typeface="+mn-lt"/>
                <a:cs typeface="+mn-cs"/>
              </a:rPr>
              <a:t>Xin</a:t>
            </a:r>
            <a:r>
              <a:rPr lang="en-US" sz="3200" b="1" dirty="0" smtClean="0">
                <a:solidFill>
                  <a:srgbClr val="0070C0"/>
                </a:solidFill>
                <a:latin typeface="+mn-lt"/>
                <a:cs typeface="+mn-cs"/>
              </a:rPr>
              <a:t>-She Yang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srgbClr val="0070C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rgbClr val="FF0000"/>
                </a:solidFill>
              </a:rPr>
              <a:t>Introduction </a:t>
            </a:r>
            <a:r>
              <a:rPr lang="en-US" sz="3200" b="1" dirty="0">
                <a:solidFill>
                  <a:srgbClr val="FF0000"/>
                </a:solidFill>
              </a:rPr>
              <a:t>to Soft Computing 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70C0"/>
                </a:solidFill>
              </a:rPr>
              <a:t>Samir</a:t>
            </a:r>
            <a:r>
              <a:rPr lang="en-US" sz="3200" b="1" dirty="0">
                <a:solidFill>
                  <a:srgbClr val="0070C0"/>
                </a:solidFill>
              </a:rPr>
              <a:t> Roy, </a:t>
            </a:r>
            <a:r>
              <a:rPr lang="en-US" sz="3200" b="1" dirty="0" err="1">
                <a:solidFill>
                  <a:srgbClr val="0070C0"/>
                </a:solidFill>
              </a:rPr>
              <a:t>Udit</a:t>
            </a:r>
            <a:r>
              <a:rPr lang="en-US" sz="3200" b="1" dirty="0">
                <a:solidFill>
                  <a:srgbClr val="0070C0"/>
                </a:solidFill>
              </a:rPr>
              <a:t> </a:t>
            </a:r>
            <a:r>
              <a:rPr lang="en-US" sz="3200" b="1" dirty="0" err="1" smtClean="0">
                <a:solidFill>
                  <a:srgbClr val="0070C0"/>
                </a:solidFill>
              </a:rPr>
              <a:t>Chakraborty</a:t>
            </a:r>
            <a:endParaRPr lang="en-US" sz="3200" b="1" dirty="0" smtClean="0">
              <a:solidFill>
                <a:srgbClr val="0070C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 smtClean="0">
              <a:solidFill>
                <a:srgbClr val="0070C0"/>
              </a:solidFill>
            </a:endParaRPr>
          </a:p>
          <a:p>
            <a:pPr lvl="0"/>
            <a:r>
              <a:rPr lang="en-US" sz="3200" b="1" dirty="0" smtClean="0">
                <a:solidFill>
                  <a:srgbClr val="FF0000"/>
                </a:solidFill>
              </a:rPr>
              <a:t>Soft Computing-Fundamentals and Applications</a:t>
            </a:r>
            <a:r>
              <a:rPr lang="en-US" sz="3200" b="1" dirty="0" smtClean="0"/>
              <a:t>, </a:t>
            </a:r>
            <a:r>
              <a:rPr lang="en-US" sz="3200" b="1" dirty="0" err="1" smtClean="0">
                <a:solidFill>
                  <a:schemeClr val="accent1"/>
                </a:solidFill>
              </a:rPr>
              <a:t>Dilip</a:t>
            </a:r>
            <a:r>
              <a:rPr lang="en-US" sz="3200" b="1" dirty="0" smtClean="0">
                <a:solidFill>
                  <a:schemeClr val="accent1"/>
                </a:solidFill>
              </a:rPr>
              <a:t> K. </a:t>
            </a:r>
            <a:r>
              <a:rPr lang="en-US" sz="3200" b="1" dirty="0" err="1" smtClean="0">
                <a:solidFill>
                  <a:schemeClr val="accent1"/>
                </a:solidFill>
              </a:rPr>
              <a:t>Pratihar</a:t>
            </a:r>
            <a:endParaRPr lang="en-US" sz="3200" b="1" dirty="0" smtClean="0">
              <a:solidFill>
                <a:schemeClr val="accent1"/>
              </a:solidFill>
            </a:endParaRPr>
          </a:p>
          <a:p>
            <a:pPr lvl="0"/>
            <a:endParaRPr lang="en-US" sz="3200" b="1" dirty="0" smtClean="0"/>
          </a:p>
          <a:p>
            <a:pPr lvl="0"/>
            <a:r>
              <a:rPr lang="en-US" sz="3200" b="1" dirty="0" smtClean="0">
                <a:solidFill>
                  <a:srgbClr val="FF0000"/>
                </a:solidFill>
              </a:rPr>
              <a:t>Engineering Optimization, </a:t>
            </a:r>
            <a:r>
              <a:rPr lang="en-US" sz="3200" b="1" dirty="0" smtClean="0">
                <a:solidFill>
                  <a:schemeClr val="accent1"/>
                </a:solidFill>
              </a:rPr>
              <a:t>S.S. </a:t>
            </a:r>
            <a:r>
              <a:rPr lang="en-US" sz="3200" b="1" dirty="0" err="1" smtClean="0">
                <a:solidFill>
                  <a:schemeClr val="accent1"/>
                </a:solidFill>
              </a:rPr>
              <a:t>Rao</a:t>
            </a:r>
            <a:endParaRPr lang="en-US" sz="3200" b="1" dirty="0" smtClean="0">
              <a:solidFill>
                <a:schemeClr val="accent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solidFill>
                <a:srgbClr val="FF0000"/>
              </a:solidFill>
              <a:latin typeface="Calibri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 b="1" dirty="0">
              <a:latin typeface="Calibri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latin typeface="Calibri" pitchFamily="34" charset="0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 b="1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600200"/>
            <a:ext cx="669607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4303059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/>
              <a:t>Your  enthusiastic, sprightly ways,</a:t>
            </a:r>
          </a:p>
          <a:p>
            <a:r>
              <a:rPr lang="en-US" sz="4800" b="1" dirty="0" smtClean="0"/>
              <a:t> full attendance, atleast in few classes in beginning of semester !</a:t>
            </a:r>
            <a:endParaRPr lang="en-US" sz="4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71600" y="0"/>
            <a:ext cx="56997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First Time</a:t>
            </a:r>
          </a:p>
          <a:p>
            <a:r>
              <a:rPr lang="en-US" sz="4000" b="1" dirty="0" smtClean="0"/>
              <a:t>First class of NNFL On-line</a:t>
            </a:r>
            <a:endParaRPr 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Calibri" pitchFamily="34" charset="0"/>
              </a:rPr>
              <a:t>INNUMERABLE CONTENT ON INTERNET : </a:t>
            </a:r>
          </a:p>
          <a:p>
            <a:endParaRPr lang="en-US" sz="2800" b="1" dirty="0" smtClean="0">
              <a:latin typeface="Calibri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800" dirty="0" smtClean="0"/>
              <a:t> </a:t>
            </a:r>
            <a:r>
              <a:rPr lang="en-US" sz="4000" u="sng" dirty="0" smtClean="0"/>
              <a:t>ocw.mit.com, </a:t>
            </a:r>
            <a:r>
              <a:rPr lang="en-US" sz="4000" b="1" u="sng" dirty="0" err="1" smtClean="0"/>
              <a:t>npte</a:t>
            </a:r>
            <a:r>
              <a:rPr lang="en-US" sz="4000" b="1" dirty="0" err="1" smtClean="0">
                <a:latin typeface="Calibri" pitchFamily="34" charset="0"/>
              </a:rPr>
              <a:t>l</a:t>
            </a:r>
            <a:r>
              <a:rPr lang="en-US" sz="4000" b="1" dirty="0" smtClean="0">
                <a:latin typeface="Calibri" pitchFamily="34" charset="0"/>
              </a:rPr>
              <a:t> via </a:t>
            </a:r>
            <a:r>
              <a:rPr lang="en-US" sz="4000" b="1" dirty="0" err="1" smtClean="0">
                <a:latin typeface="Calibri" pitchFamily="34" charset="0"/>
              </a:rPr>
              <a:t>Swayam</a:t>
            </a:r>
            <a:r>
              <a:rPr lang="en-US" sz="4000" b="1" dirty="0" smtClean="0">
                <a:latin typeface="Calibri" pitchFamily="34" charset="0"/>
              </a:rPr>
              <a:t>, </a:t>
            </a:r>
            <a:r>
              <a:rPr lang="en-US" sz="4000" b="1" dirty="0" err="1" smtClean="0">
                <a:latin typeface="Calibri" pitchFamily="34" charset="0"/>
              </a:rPr>
              <a:t>coursera</a:t>
            </a:r>
            <a:r>
              <a:rPr lang="en-US" sz="4000" b="1" dirty="0" smtClean="0">
                <a:latin typeface="Calibri" pitchFamily="34" charset="0"/>
              </a:rPr>
              <a:t>, </a:t>
            </a:r>
            <a:r>
              <a:rPr lang="en-US" sz="4000" b="1" dirty="0" err="1" smtClean="0">
                <a:latin typeface="Calibri" pitchFamily="34" charset="0"/>
              </a:rPr>
              <a:t>edx</a:t>
            </a:r>
            <a:r>
              <a:rPr lang="en-US" sz="4000" b="1" dirty="0" smtClean="0">
                <a:latin typeface="Calibri" pitchFamily="34" charset="0"/>
              </a:rPr>
              <a:t>, </a:t>
            </a:r>
            <a:r>
              <a:rPr lang="en-US" sz="4000" b="1" dirty="0" err="1" smtClean="0">
                <a:latin typeface="Calibri" pitchFamily="34" charset="0"/>
              </a:rPr>
              <a:t>udemy</a:t>
            </a:r>
            <a:endParaRPr lang="en-US" sz="4000" b="1" dirty="0" smtClean="0">
              <a:latin typeface="Calibri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4000" b="1" dirty="0" smtClean="0">
                <a:latin typeface="Calibri" pitchFamily="34" charset="0"/>
              </a:rPr>
              <a:t>slides, video lectures, blogs, </a:t>
            </a:r>
            <a:r>
              <a:rPr lang="en-US" sz="4000" b="1" dirty="0" err="1" smtClean="0">
                <a:latin typeface="Calibri" pitchFamily="34" charset="0"/>
              </a:rPr>
              <a:t>quora</a:t>
            </a:r>
            <a:r>
              <a:rPr lang="en-US" sz="4000" b="1" dirty="0" smtClean="0">
                <a:latin typeface="Calibri" pitchFamily="34" charset="0"/>
              </a:rPr>
              <a:t>, medium daily digest</a:t>
            </a:r>
          </a:p>
          <a:p>
            <a:pPr>
              <a:buFont typeface="Wingdings" pitchFamily="2" charset="2"/>
              <a:buChar char="ü"/>
            </a:pPr>
            <a:r>
              <a:rPr lang="en-US" sz="3600" b="1" dirty="0" err="1" smtClean="0">
                <a:latin typeface="Calibri" pitchFamily="34" charset="0"/>
              </a:rPr>
              <a:t>pdfs</a:t>
            </a:r>
            <a:r>
              <a:rPr lang="en-US" sz="3600" b="1" dirty="0" smtClean="0">
                <a:latin typeface="Calibri" pitchFamily="34" charset="0"/>
              </a:rPr>
              <a:t> of BOOKS</a:t>
            </a:r>
            <a:endParaRPr lang="en-US" sz="2400" b="1" dirty="0" smtClean="0">
              <a:latin typeface="Calibri" pitchFamily="34" charset="0"/>
            </a:endParaRPr>
          </a:p>
          <a:p>
            <a:endParaRPr lang="en-US" sz="4000" dirty="0" smtClean="0"/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U tube channels : </a:t>
            </a:r>
            <a:r>
              <a:rPr lang="en-US" sz="4000" i="1" dirty="0" err="1" smtClean="0">
                <a:hlinkClick r:id="rId2"/>
              </a:rPr>
              <a:t>Kaggle</a:t>
            </a:r>
            <a:r>
              <a:rPr lang="en-US" sz="4000" i="1" dirty="0" smtClean="0"/>
              <a:t>, </a:t>
            </a:r>
            <a:r>
              <a:rPr lang="en-US" sz="4000" i="1" dirty="0" smtClean="0">
                <a:hlinkClick r:id="rId3"/>
              </a:rPr>
              <a:t>Leo </a:t>
            </a:r>
            <a:r>
              <a:rPr lang="en-US" sz="4000" i="1" dirty="0" err="1" smtClean="0">
                <a:hlinkClick r:id="rId3"/>
              </a:rPr>
              <a:t>Isikdogan</a:t>
            </a:r>
            <a:endParaRPr lang="en-US" sz="4000" i="1" dirty="0" smtClean="0"/>
          </a:p>
          <a:p>
            <a:r>
              <a:rPr lang="en-US" sz="4000" i="1" dirty="0" err="1" smtClean="0">
                <a:hlinkClick r:id="rId4"/>
              </a:rPr>
              <a:t>Yannic</a:t>
            </a:r>
            <a:r>
              <a:rPr lang="en-US" sz="4000" i="1" dirty="0" smtClean="0">
                <a:hlinkClick r:id="rId4"/>
              </a:rPr>
              <a:t> </a:t>
            </a:r>
            <a:r>
              <a:rPr lang="en-US" sz="4000" i="1" dirty="0" err="1" smtClean="0">
                <a:hlinkClick r:id="rId4"/>
              </a:rPr>
              <a:t>Kilcher</a:t>
            </a:r>
            <a:r>
              <a:rPr lang="en-US" sz="4000" i="1" dirty="0" smtClean="0"/>
              <a:t>,  </a:t>
            </a:r>
            <a:r>
              <a:rPr lang="en-US" sz="4000" i="1" dirty="0" err="1" smtClean="0">
                <a:hlinkClick r:id="rId5"/>
              </a:rPr>
              <a:t>ArXiv</a:t>
            </a:r>
            <a:r>
              <a:rPr lang="en-US" sz="4000" i="1" dirty="0" smtClean="0">
                <a:hlinkClick r:id="rId5"/>
              </a:rPr>
              <a:t> Insights</a:t>
            </a:r>
            <a:r>
              <a:rPr lang="en-US" sz="4000" i="1" dirty="0" smtClean="0"/>
              <a:t>, </a:t>
            </a:r>
            <a:r>
              <a:rPr lang="en-US" sz="4000" i="1" dirty="0" smtClean="0">
                <a:hlinkClick r:id="rId6"/>
              </a:rPr>
              <a:t>Henry AI Labs</a:t>
            </a:r>
            <a:endParaRPr lang="en-US" sz="4000" i="1" dirty="0" smtClean="0"/>
          </a:p>
          <a:p>
            <a:pPr>
              <a:buFont typeface="Wingdings" pitchFamily="2" charset="2"/>
              <a:buChar char="ü"/>
            </a:pPr>
            <a:endParaRPr lang="en-US" sz="40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1"/>
          <p:cNvSpPr>
            <a:spLocks noChangeArrowheads="1"/>
          </p:cNvSpPr>
          <p:nvPr/>
        </p:nvSpPr>
        <p:spPr bwMode="auto">
          <a:xfrm>
            <a:off x="0" y="5791200"/>
            <a:ext cx="91440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/>
              <a:t> </a:t>
            </a:r>
            <a:endParaRPr lang="en-US" sz="2800" dirty="0" smtClean="0"/>
          </a:p>
          <a:p>
            <a:r>
              <a:rPr lang="en-US" sz="3200" b="1" dirty="0" smtClean="0">
                <a:solidFill>
                  <a:srgbClr val="FF0000"/>
                </a:solidFill>
              </a:rPr>
              <a:t>CMU videos on ML by Prof Mitchell</a:t>
            </a:r>
          </a:p>
          <a:p>
            <a:endParaRPr lang="en-US" sz="28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Calibri" pitchFamily="34" charset="0"/>
              </a:rPr>
              <a:t>Few very popular courses  on internet ..</a:t>
            </a:r>
          </a:p>
          <a:p>
            <a:r>
              <a:rPr lang="en-US" sz="3200" dirty="0" smtClean="0">
                <a:hlinkClick r:id="rId2"/>
              </a:rPr>
              <a:t>CS229</a:t>
            </a:r>
            <a:r>
              <a:rPr lang="en-US" sz="3200" dirty="0" smtClean="0"/>
              <a:t>  :  Machine learning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CS224d:</a:t>
            </a:r>
            <a:r>
              <a:rPr lang="en-US" sz="3200" dirty="0" smtClean="0"/>
              <a:t> Deep Learning for Natural Language Processing</a:t>
            </a:r>
          </a:p>
          <a:p>
            <a:r>
              <a:rPr lang="en-US" sz="3200" dirty="0" smtClean="0">
                <a:hlinkClick r:id="rId3"/>
              </a:rPr>
              <a:t>CS224n: Natural Language Processing with Deep Learning</a:t>
            </a:r>
            <a:endParaRPr lang="en-US" sz="3200" u="sng" dirty="0" smtClean="0">
              <a:hlinkClick r:id="rId4"/>
            </a:endParaRPr>
          </a:p>
          <a:p>
            <a:r>
              <a:rPr lang="en-US" sz="3200" u="sng" dirty="0" smtClean="0">
                <a:hlinkClick r:id="rId4"/>
              </a:rPr>
              <a:t>CS231n - </a:t>
            </a:r>
            <a:r>
              <a:rPr lang="en-US" sz="3200" u="sng" dirty="0" err="1" smtClean="0">
                <a:hlinkClick r:id="rId4"/>
              </a:rPr>
              <a:t>Convolutional</a:t>
            </a:r>
            <a:r>
              <a:rPr lang="en-US" sz="3200" u="sng" dirty="0" smtClean="0">
                <a:hlinkClick r:id="rId4"/>
              </a:rPr>
              <a:t> Neural Networks for Visual </a:t>
            </a:r>
          </a:p>
          <a:p>
            <a:r>
              <a:rPr lang="en-US" sz="3200" u="sng" dirty="0" smtClean="0">
                <a:hlinkClick r:id="rId4"/>
              </a:rPr>
              <a:t>Recognition</a:t>
            </a:r>
            <a:endParaRPr lang="en-US" sz="3200" u="sng" dirty="0" smtClean="0"/>
          </a:p>
          <a:p>
            <a:endParaRPr lang="en-US" sz="2800" dirty="0" smtClean="0"/>
          </a:p>
          <a:p>
            <a:r>
              <a:rPr lang="en-US" sz="3200" dirty="0" smtClean="0"/>
              <a:t>all the </a:t>
            </a:r>
            <a:r>
              <a:rPr lang="en-US" sz="3200" dirty="0" smtClean="0">
                <a:hlinkClick r:id="rId5"/>
              </a:rPr>
              <a:t>course material</a:t>
            </a:r>
            <a:r>
              <a:rPr lang="en-US" sz="3200" dirty="0" smtClean="0"/>
              <a:t> is provided for free</a:t>
            </a:r>
          </a:p>
          <a:p>
            <a:r>
              <a:rPr lang="en-US" sz="3200" dirty="0" smtClean="0"/>
              <a:t> and all the lectures are recorded and uploaded on </a:t>
            </a:r>
            <a:r>
              <a:rPr lang="en-US" sz="3200" dirty="0" err="1" smtClean="0">
                <a:hlinkClick r:id="rId6"/>
              </a:rPr>
              <a:t>Youtube</a:t>
            </a:r>
            <a:r>
              <a:rPr lang="en-US" sz="32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Box 1"/>
          <p:cNvSpPr txBox="1">
            <a:spLocks noChangeArrowheads="1"/>
          </p:cNvSpPr>
          <p:nvPr/>
        </p:nvSpPr>
        <p:spPr bwMode="auto">
          <a:xfrm>
            <a:off x="457200" y="2286000"/>
            <a:ext cx="85344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JOURNALS AND </a:t>
            </a:r>
            <a:r>
              <a:rPr lang="en-US" sz="4400" b="1" dirty="0" smtClean="0">
                <a:solidFill>
                  <a:srgbClr val="FF0000"/>
                </a:solidFill>
              </a:rPr>
              <a:t>MAGAZINES</a:t>
            </a:r>
          </a:p>
          <a:p>
            <a:pPr algn="ctr"/>
            <a:r>
              <a:rPr lang="en-US" sz="4400" b="1" dirty="0" smtClean="0">
                <a:solidFill>
                  <a:srgbClr val="FF0000"/>
                </a:solidFill>
              </a:rPr>
              <a:t>In area of topics covered in NNFL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7" name="Rectangle 6"/>
          <p:cNvSpPr>
            <a:spLocks noChangeArrowheads="1"/>
          </p:cNvSpPr>
          <p:nvPr/>
        </p:nvSpPr>
        <p:spPr bwMode="auto">
          <a:xfrm>
            <a:off x="0" y="0"/>
            <a:ext cx="91440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latin typeface="Calibri" pitchFamily="34" charset="0"/>
                <a:hlinkClick r:id="rId2"/>
              </a:rPr>
              <a:t>International Journal of Intelligent Systems</a:t>
            </a:r>
            <a:r>
              <a:rPr lang="en-US" sz="3200" dirty="0">
                <a:latin typeface="Calibri" pitchFamily="34" charset="0"/>
              </a:rPr>
              <a:t> from </a:t>
            </a:r>
            <a:r>
              <a:rPr lang="en-US" sz="3200" dirty="0">
                <a:latin typeface="Calibri" pitchFamily="34" charset="0"/>
                <a:hlinkClick r:id="rId3"/>
              </a:rPr>
              <a:t>Wiley</a:t>
            </a:r>
            <a:endParaRPr lang="en-US" sz="3200" dirty="0">
              <a:latin typeface="Calibri" pitchFamily="34" charset="0"/>
            </a:endParaRPr>
          </a:p>
        </p:txBody>
      </p:sp>
      <p:sp>
        <p:nvSpPr>
          <p:cNvPr id="40968" name="Rectangle 7"/>
          <p:cNvSpPr>
            <a:spLocks noChangeArrowheads="1"/>
          </p:cNvSpPr>
          <p:nvPr/>
        </p:nvSpPr>
        <p:spPr bwMode="auto">
          <a:xfrm>
            <a:off x="0" y="1295400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latin typeface="Calibri" pitchFamily="34" charset="0"/>
                <a:hlinkClick r:id="rId4" tooltip="view journal details"/>
              </a:rPr>
              <a:t>IEEE Transactions on Pattern Analysis and Machine Intelligence</a:t>
            </a:r>
            <a:endParaRPr lang="en-US" sz="3200" dirty="0">
              <a:latin typeface="Calibri" pitchFamily="34" charset="0"/>
            </a:endParaRPr>
          </a:p>
        </p:txBody>
      </p:sp>
      <p:sp>
        <p:nvSpPr>
          <p:cNvPr id="40969" name="Rectangle 8"/>
          <p:cNvSpPr>
            <a:spLocks noChangeArrowheads="1"/>
          </p:cNvSpPr>
          <p:nvPr/>
        </p:nvSpPr>
        <p:spPr bwMode="auto">
          <a:xfrm>
            <a:off x="0" y="2514600"/>
            <a:ext cx="91440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latin typeface="Calibri" pitchFamily="34" charset="0"/>
                <a:hlinkClick r:id="rId5" tooltip="view journal details"/>
              </a:rPr>
              <a:t>IEEE Transactions on Neural Networks and Learning Systems</a:t>
            </a:r>
            <a:endParaRPr lang="en-US" sz="3200" dirty="0">
              <a:latin typeface="Calibri" pitchFamily="34" charset="0"/>
            </a:endParaRPr>
          </a:p>
        </p:txBody>
      </p:sp>
      <p:sp>
        <p:nvSpPr>
          <p:cNvPr id="40970" name="Rectangle 9"/>
          <p:cNvSpPr>
            <a:spLocks noChangeArrowheads="1"/>
          </p:cNvSpPr>
          <p:nvPr/>
        </p:nvSpPr>
        <p:spPr bwMode="auto">
          <a:xfrm>
            <a:off x="0" y="3886200"/>
            <a:ext cx="8915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latin typeface="Calibri" pitchFamily="34" charset="0"/>
                <a:hlinkClick r:id="rId6" tooltip="view journal details"/>
              </a:rPr>
              <a:t>IEEE Transactions on Computational Intelligence and AI in Games</a:t>
            </a:r>
            <a:endParaRPr lang="en-US" sz="3200" dirty="0">
              <a:latin typeface="Calibri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5181600"/>
            <a:ext cx="9144000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b="1" dirty="0">
                <a:latin typeface="Calibri" pitchFamily="34" charset="0"/>
              </a:rPr>
              <a:t>Look for </a:t>
            </a:r>
            <a:r>
              <a:rPr lang="en-US" sz="3600" b="1" dirty="0">
                <a:solidFill>
                  <a:srgbClr val="FF0000"/>
                </a:solidFill>
                <a:latin typeface="Calibri" pitchFamily="34" charset="0"/>
              </a:rPr>
              <a:t>REVIEW</a:t>
            </a:r>
            <a:r>
              <a:rPr lang="en-US" sz="3600" b="1" dirty="0">
                <a:latin typeface="Calibri" pitchFamily="34" charset="0"/>
              </a:rPr>
              <a:t> articles in journals of repute by eminent personalities in the </a:t>
            </a:r>
            <a:r>
              <a:rPr lang="en-US" sz="3600" b="1" dirty="0" smtClean="0">
                <a:latin typeface="Calibri" pitchFamily="34" charset="0"/>
              </a:rPr>
              <a:t>field to get overall picture- past, present &amp; future</a:t>
            </a:r>
          </a:p>
          <a:p>
            <a:endParaRPr lang="en-US" sz="4000" b="1" dirty="0">
              <a:latin typeface="Calibri" pitchFamily="34" charset="0"/>
            </a:endParaRPr>
          </a:p>
          <a:p>
            <a:endParaRPr lang="en-US" sz="4000" b="1" dirty="0">
              <a:latin typeface="Calibri" pitchFamily="34" charset="0"/>
            </a:endParaRPr>
          </a:p>
          <a:p>
            <a:endParaRPr lang="en-US" sz="4000" b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70" grpId="0"/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Review Articles</a:t>
            </a:r>
            <a:r>
              <a:rPr lang="en-US" sz="2800" dirty="0" smtClean="0"/>
              <a:t> </a:t>
            </a:r>
          </a:p>
          <a:p>
            <a:endParaRPr lang="en-US" sz="2800" dirty="0" smtClean="0"/>
          </a:p>
          <a:p>
            <a:r>
              <a:rPr lang="en-US" sz="2800" dirty="0" smtClean="0"/>
              <a:t>are peer-reviewed and give an overview of recent progress in important fields of research, providing the readers with a guide to the relevant literature, an appreciation of the significance of the work, and an outlook into potential future directions.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 It is not intended that Review Articles are necessarily comprehensive, but rather insightful, selective, critical, opinionated, and even visionary. 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The reference list should be well-balanced. Unpublished results should not be included.</a:t>
            </a:r>
            <a:endParaRPr lang="en-US" sz="2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ChangeArrowheads="1"/>
          </p:cNvSpPr>
          <p:nvPr/>
        </p:nvSpPr>
        <p:spPr bwMode="auto">
          <a:xfrm>
            <a:off x="381000" y="304800"/>
            <a:ext cx="65036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alibri" pitchFamily="34" charset="0"/>
                <a:hlinkClick r:id="rId2"/>
              </a:rPr>
              <a:t>Fuzzy Sets and Systems</a:t>
            </a:r>
            <a:r>
              <a:rPr lang="en-US" sz="3200" b="1" dirty="0">
                <a:latin typeface="Calibri" pitchFamily="34" charset="0"/>
              </a:rPr>
              <a:t> from </a:t>
            </a:r>
            <a:r>
              <a:rPr lang="en-US" sz="3200" b="1" dirty="0">
                <a:latin typeface="Calibri" pitchFamily="34" charset="0"/>
                <a:hlinkClick r:id="rId3"/>
              </a:rPr>
              <a:t>Elsevie</a:t>
            </a:r>
            <a:r>
              <a:rPr lang="en-US" sz="3200" dirty="0">
                <a:latin typeface="Calibri" pitchFamily="34" charset="0"/>
                <a:hlinkClick r:id="rId3"/>
              </a:rPr>
              <a:t>r.</a:t>
            </a:r>
            <a:endParaRPr lang="en-US" sz="3200" dirty="0">
              <a:latin typeface="Calibri" pitchFamily="34" charset="0"/>
            </a:endParaRPr>
          </a:p>
        </p:txBody>
      </p:sp>
      <p:sp>
        <p:nvSpPr>
          <p:cNvPr id="40963" name="Rectangle 2"/>
          <p:cNvSpPr>
            <a:spLocks noChangeArrowheads="1"/>
          </p:cNvSpPr>
          <p:nvPr/>
        </p:nvSpPr>
        <p:spPr bwMode="auto">
          <a:xfrm>
            <a:off x="228600" y="1524000"/>
            <a:ext cx="62329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 dirty="0">
                <a:latin typeface="Calibri" pitchFamily="34" charset="0"/>
                <a:hlinkClick r:id="rId4"/>
              </a:rPr>
              <a:t>IEEE </a:t>
            </a:r>
            <a:r>
              <a:rPr lang="en-US" sz="3200" b="1" dirty="0" smtClean="0">
                <a:latin typeface="Calibri" pitchFamily="34" charset="0"/>
                <a:hlinkClick r:id="rId4"/>
              </a:rPr>
              <a:t> Transactions </a:t>
            </a:r>
            <a:r>
              <a:rPr lang="en-US" sz="3200" b="1" dirty="0">
                <a:latin typeface="Calibri" pitchFamily="34" charset="0"/>
                <a:hlinkClick r:id="rId4"/>
              </a:rPr>
              <a:t>on Fuzzy Systems</a:t>
            </a:r>
            <a:endParaRPr lang="en-US" sz="3200" b="1" dirty="0">
              <a:latin typeface="Calibri" pitchFamily="34" charset="0"/>
            </a:endParaRPr>
          </a:p>
        </p:txBody>
      </p:sp>
      <p:sp>
        <p:nvSpPr>
          <p:cNvPr id="40964" name="Rectangle 3"/>
          <p:cNvSpPr>
            <a:spLocks noChangeArrowheads="1"/>
          </p:cNvSpPr>
          <p:nvPr/>
        </p:nvSpPr>
        <p:spPr bwMode="auto">
          <a:xfrm>
            <a:off x="0" y="259080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itchFamily="34" charset="0"/>
                <a:hlinkClick r:id="rId5"/>
              </a:rPr>
              <a:t>Fuzzy Information and Engineering</a:t>
            </a:r>
            <a:r>
              <a:rPr lang="en-US" sz="3200" b="1" dirty="0">
                <a:latin typeface="Calibri" pitchFamily="34" charset="0"/>
              </a:rPr>
              <a:t> from </a:t>
            </a:r>
            <a:r>
              <a:rPr lang="en-US" sz="3200" b="1" dirty="0">
                <a:latin typeface="Calibri" pitchFamily="34" charset="0"/>
                <a:hlinkClick r:id="rId3"/>
              </a:rPr>
              <a:t>Elsevier.</a:t>
            </a:r>
            <a:endParaRPr lang="en-US" sz="3200" b="1" dirty="0">
              <a:latin typeface="Calibri" pitchFamily="34" charset="0"/>
            </a:endParaRP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0" y="3505200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itchFamily="34" charset="0"/>
                <a:hlinkClick r:id="rId6"/>
              </a:rPr>
              <a:t>Fuzzy Optimization and </a:t>
            </a:r>
            <a:r>
              <a:rPr lang="en-US" sz="3200" b="1" dirty="0" smtClean="0">
                <a:latin typeface="Calibri" pitchFamily="34" charset="0"/>
                <a:hlinkClick r:id="rId6"/>
              </a:rPr>
              <a:t>Decision Making,</a:t>
            </a:r>
            <a:r>
              <a:rPr lang="en-US" sz="3200" b="1" dirty="0" smtClean="0">
                <a:latin typeface="Calibri" pitchFamily="34" charset="0"/>
                <a:hlinkClick r:id="rId7"/>
              </a:rPr>
              <a:t> Springer-</a:t>
            </a:r>
            <a:r>
              <a:rPr lang="en-US" sz="3200" b="1" dirty="0" err="1" smtClean="0">
                <a:latin typeface="Calibri" pitchFamily="34" charset="0"/>
                <a:hlinkClick r:id="rId7"/>
              </a:rPr>
              <a:t>Verlag</a:t>
            </a:r>
            <a:r>
              <a:rPr lang="en-US" sz="3200" dirty="0" smtClean="0">
                <a:latin typeface="Calibri" pitchFamily="34" charset="0"/>
                <a:hlinkClick r:id="rId7"/>
              </a:rPr>
              <a:t>.</a:t>
            </a:r>
            <a:r>
              <a:rPr lang="en-US" sz="3200" b="1" dirty="0" smtClean="0">
                <a:latin typeface="Calibri" pitchFamily="34" charset="0"/>
                <a:hlinkClick r:id="rId6"/>
              </a:rPr>
              <a:t>  </a:t>
            </a:r>
            <a:endParaRPr lang="en-US" sz="3200" dirty="0">
              <a:latin typeface="Calibri" pitchFamily="34" charset="0"/>
            </a:endParaRPr>
          </a:p>
        </p:txBody>
      </p:sp>
      <p:sp>
        <p:nvSpPr>
          <p:cNvPr id="40966" name="Rectangle 5"/>
          <p:cNvSpPr>
            <a:spLocks noChangeArrowheads="1"/>
          </p:cNvSpPr>
          <p:nvPr/>
        </p:nvSpPr>
        <p:spPr bwMode="auto">
          <a:xfrm>
            <a:off x="0" y="4724400"/>
            <a:ext cx="737035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 dirty="0">
                <a:latin typeface="Calibri" pitchFamily="34" charset="0"/>
                <a:hlinkClick r:id="rId8"/>
              </a:rPr>
              <a:t>Soft Computing</a:t>
            </a:r>
            <a:r>
              <a:rPr lang="en-US" sz="3600" b="1" dirty="0">
                <a:latin typeface="Calibri" pitchFamily="34" charset="0"/>
              </a:rPr>
              <a:t> from </a:t>
            </a:r>
            <a:r>
              <a:rPr lang="en-US" sz="3600" b="1" dirty="0">
                <a:latin typeface="Calibri" pitchFamily="34" charset="0"/>
                <a:hlinkClick r:id="rId7"/>
              </a:rPr>
              <a:t>Springer-</a:t>
            </a:r>
            <a:r>
              <a:rPr lang="en-US" sz="3600" b="1" dirty="0" err="1">
                <a:latin typeface="Calibri" pitchFamily="34" charset="0"/>
                <a:hlinkClick r:id="rId7"/>
              </a:rPr>
              <a:t>Verlag</a:t>
            </a:r>
            <a:r>
              <a:rPr lang="en-US" sz="3600" dirty="0">
                <a:latin typeface="Calibri" pitchFamily="34" charset="0"/>
                <a:hlinkClick r:id="rId7"/>
              </a:rPr>
              <a:t>.</a:t>
            </a:r>
            <a:endParaRPr lang="en-US" sz="3600" dirty="0">
              <a:latin typeface="Calibri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81000" y="5851525"/>
          <a:ext cx="6096000" cy="1005840"/>
        </p:xfrm>
        <a:graphic>
          <a:graphicData uri="http://schemas.openxmlformats.org/drawingml/2006/table">
            <a:tbl>
              <a:tblPr/>
              <a:tblGrid>
                <a:gridCol w="6096000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u="none" strike="noStrike" dirty="0">
                          <a:solidFill>
                            <a:srgbClr val="109DE4"/>
                          </a:solidFill>
                          <a:hlinkClick r:id="rId9" tooltip="view journal details"/>
                        </a:rPr>
                        <a:t/>
                      </a:r>
                      <a:br>
                        <a:rPr lang="en-US" u="none" strike="noStrike" dirty="0">
                          <a:solidFill>
                            <a:srgbClr val="109DE4"/>
                          </a:solidFill>
                          <a:hlinkClick r:id="rId9" tooltip="view journal details"/>
                        </a:rPr>
                      </a:br>
                      <a:r>
                        <a:rPr lang="en-US" sz="3200" b="1" u="none" strike="noStrike" dirty="0">
                          <a:solidFill>
                            <a:srgbClr val="109DE4"/>
                          </a:solidFill>
                          <a:hlinkClick r:id="rId9" tooltip="view journal details"/>
                        </a:rPr>
                        <a:t>IEEE Intelligent Systems</a:t>
                      </a:r>
                      <a:endParaRPr lang="en-US" b="1" dirty="0"/>
                    </a:p>
                  </a:txBody>
                  <a:tcPr marL="76200" marR="76200" marT="121920" marB="121920" anchor="ctr">
                    <a:lnL w="7620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996606" y="3544600"/>
            <a:ext cx="3834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prstClr val="black"/>
                </a:solidFill>
                <a:latin typeface="Calibri" pitchFamily="34" charset="0"/>
                <a:hlinkClick r:id="rId6"/>
              </a:rPr>
              <a:t>,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/>
      <p:bldP spid="40963" grpId="0"/>
      <p:bldP spid="40964" grpId="0"/>
      <p:bldP spid="40965" grpId="0"/>
      <p:bldP spid="4096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"/>
          <p:cNvSpPr>
            <a:spLocks noChangeArrowheads="1"/>
          </p:cNvSpPr>
          <p:nvPr/>
        </p:nvSpPr>
        <p:spPr bwMode="auto">
          <a:xfrm>
            <a:off x="0" y="0"/>
            <a:ext cx="9144000" cy="834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FEW REPUTED CONFERENCES :</a:t>
            </a:r>
            <a:endParaRPr lang="en-US" sz="3600" b="1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3200" b="1" dirty="0"/>
          </a:p>
          <a:p>
            <a:pPr>
              <a:buFont typeface="Wingdings" pitchFamily="2" charset="2"/>
              <a:buChar char="Ø"/>
            </a:pPr>
            <a:r>
              <a:rPr lang="en-US" sz="3200" b="1" dirty="0" smtClean="0">
                <a:solidFill>
                  <a:srgbClr val="FF0000"/>
                </a:solidFill>
                <a:hlinkClick r:id="rId2"/>
              </a:rPr>
              <a:t>CVPR </a:t>
            </a:r>
            <a:r>
              <a:rPr lang="en-US" sz="3200" b="1" dirty="0">
                <a:hlinkClick r:id="rId2"/>
              </a:rPr>
              <a:t>: IEEE Conference on </a:t>
            </a:r>
            <a:r>
              <a:rPr lang="en-US" sz="3200" b="1" dirty="0">
                <a:solidFill>
                  <a:srgbClr val="FF0000"/>
                </a:solidFill>
                <a:hlinkClick r:id="rId2"/>
              </a:rPr>
              <a:t>Computer Vision and Pattern </a:t>
            </a:r>
            <a:r>
              <a:rPr lang="en-US" sz="3200" b="1" dirty="0" smtClean="0">
                <a:solidFill>
                  <a:srgbClr val="FF0000"/>
                </a:solidFill>
                <a:hlinkClick r:id="rId2"/>
              </a:rPr>
              <a:t>Recognition</a:t>
            </a:r>
            <a:r>
              <a:rPr lang="en-US" sz="3200" b="1" dirty="0" smtClean="0">
                <a:solidFill>
                  <a:srgbClr val="FF0000"/>
                </a:solidFill>
              </a:rPr>
              <a:t>(CVPR)</a:t>
            </a:r>
            <a:r>
              <a:rPr lang="en-US" sz="3200" b="1" dirty="0" smtClean="0">
                <a:hlinkClick r:id="rId3"/>
              </a:rPr>
              <a:t> </a:t>
            </a:r>
          </a:p>
          <a:p>
            <a:pPr>
              <a:buFont typeface="Wingdings" pitchFamily="2" charset="2"/>
              <a:buChar char="Ø"/>
            </a:pPr>
            <a:endParaRPr lang="en-US" sz="3200" b="1" dirty="0" smtClean="0">
              <a:hlinkClick r:id="rId3"/>
            </a:endParaRPr>
          </a:p>
          <a:p>
            <a:pPr>
              <a:buFont typeface="Wingdings" pitchFamily="2" charset="2"/>
              <a:buChar char="Ø"/>
            </a:pPr>
            <a:r>
              <a:rPr lang="en-US" sz="3200" b="1" dirty="0" smtClean="0">
                <a:hlinkClick r:id="rId3"/>
              </a:rPr>
              <a:t>ECCV ( European Conference on Computer Vision</a:t>
            </a:r>
            <a:r>
              <a:rPr lang="en-US" sz="3200" b="1" dirty="0" smtClean="0"/>
              <a:t>)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3200" b="1" dirty="0" smtClean="0">
                <a:solidFill>
                  <a:srgbClr val="FF0000"/>
                </a:solidFill>
              </a:rPr>
              <a:t>ICML</a:t>
            </a:r>
            <a:r>
              <a:rPr lang="en-US" sz="3200" b="1" dirty="0" smtClean="0"/>
              <a:t> </a:t>
            </a:r>
            <a:r>
              <a:rPr lang="en-US" sz="3200" b="1" dirty="0"/>
              <a:t>(International conference on machine Learning</a:t>
            </a:r>
            <a:r>
              <a:rPr lang="en-US" sz="3200" b="1" dirty="0" smtClean="0"/>
              <a:t>)</a:t>
            </a:r>
          </a:p>
          <a:p>
            <a:pPr>
              <a:buFont typeface="Wingdings" pitchFamily="2" charset="2"/>
              <a:buChar char="Ø"/>
            </a:pPr>
            <a:endParaRPr lang="en-US" sz="3200" b="1" dirty="0" smtClean="0"/>
          </a:p>
          <a:p>
            <a:pPr>
              <a:buFont typeface="Wingdings" pitchFamily="2" charset="2"/>
              <a:buChar char="Ø"/>
            </a:pPr>
            <a:r>
              <a:rPr lang="en-US" sz="3200" b="1" dirty="0" smtClean="0">
                <a:hlinkClick r:id="rId4"/>
              </a:rPr>
              <a:t>NIPS </a:t>
            </a:r>
            <a:r>
              <a:rPr lang="en-US" sz="3200" b="1" dirty="0">
                <a:hlinkClick r:id="rId4"/>
              </a:rPr>
              <a:t>(Neural Information Processing Systems </a:t>
            </a:r>
            <a:r>
              <a:rPr lang="en-US" sz="3200" b="1" dirty="0" smtClean="0">
                <a:hlinkClick r:id="rId4"/>
              </a:rPr>
              <a:t>)</a:t>
            </a:r>
            <a:endParaRPr lang="en-US" sz="3200" b="1" dirty="0" smtClean="0"/>
          </a:p>
          <a:p>
            <a:pPr>
              <a:buFont typeface="Wingdings" pitchFamily="2" charset="2"/>
              <a:buChar char="Ø"/>
            </a:pPr>
            <a:endParaRPr lang="en-US" sz="3200" b="1" dirty="0" smtClean="0"/>
          </a:p>
          <a:p>
            <a:pPr>
              <a:buFont typeface="Wingdings" pitchFamily="2" charset="2"/>
              <a:buChar char="Ø"/>
            </a:pPr>
            <a:r>
              <a:rPr lang="en-US" sz="3200" b="1" dirty="0" smtClean="0">
                <a:solidFill>
                  <a:srgbClr val="FF0000"/>
                </a:solidFill>
              </a:rPr>
              <a:t>NAACL</a:t>
            </a:r>
            <a:r>
              <a:rPr lang="en-US" sz="3200" b="1" dirty="0" smtClean="0"/>
              <a:t> (North America Association of Computational Linguistics) </a:t>
            </a:r>
          </a:p>
          <a:p>
            <a:pPr>
              <a:buFont typeface="Wingdings" pitchFamily="2" charset="2"/>
              <a:buChar char="Ø"/>
            </a:pPr>
            <a:endParaRPr lang="en-US" sz="2800" b="1" dirty="0" smtClean="0"/>
          </a:p>
          <a:p>
            <a:endParaRPr lang="en-US" sz="2800" b="1" dirty="0"/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7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57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7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7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57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57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7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7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57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57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838200"/>
            <a:ext cx="9144000" cy="714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</a:rPr>
              <a:t>Influencers, experts and thought leaders..</a:t>
            </a:r>
          </a:p>
          <a:p>
            <a:endParaRPr lang="en-US" sz="6600" b="1" dirty="0" smtClean="0">
              <a:solidFill>
                <a:srgbClr val="FF0000"/>
              </a:solidFill>
            </a:endParaRPr>
          </a:p>
          <a:p>
            <a:r>
              <a:rPr lang="en-US" sz="6000" b="1" dirty="0" smtClean="0">
                <a:solidFill>
                  <a:srgbClr val="FF0000"/>
                </a:solidFill>
                <a:latin typeface="Calibri" pitchFamily="34" charset="0"/>
              </a:rPr>
              <a:t>known for their seminal contributions in the field of AI &amp; Machine learning( ML)</a:t>
            </a:r>
          </a:p>
          <a:p>
            <a:endParaRPr lang="en-US" sz="4000" b="1" dirty="0" smtClean="0">
              <a:latin typeface="Calibri" pitchFamily="34" charset="0"/>
            </a:endParaRPr>
          </a:p>
          <a:p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3600" b="1" dirty="0" smtClean="0">
                <a:solidFill>
                  <a:srgbClr val="FF0000"/>
                </a:solidFill>
              </a:rPr>
              <a:t>SI Units in fields of Electricity &amp; Magnetism?</a:t>
            </a:r>
          </a:p>
          <a:p>
            <a:pPr>
              <a:buFont typeface="Wingdings" pitchFamily="2" charset="2"/>
              <a:buChar char="ü"/>
            </a:pPr>
            <a:endParaRPr lang="en-US" b="1" dirty="0" smtClean="0"/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 Farad, Tesla, Weber, Watt, Hertz, Ohm, Ampere, Joules, Gauss, Maxwell, Coulomb, Volt, Henry</a:t>
            </a:r>
          </a:p>
          <a:p>
            <a:pPr>
              <a:buFont typeface="Wingdings" pitchFamily="2" charset="2"/>
              <a:buChar char="ü"/>
            </a:pPr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All named after the scientist who discovered these phenomena in 18</a:t>
            </a:r>
            <a:r>
              <a:rPr lang="en-US" sz="3200" b="1" baseline="30000" dirty="0" smtClean="0"/>
              <a:t>th</a:t>
            </a:r>
            <a:r>
              <a:rPr lang="en-US" sz="3200" b="1" dirty="0" smtClean="0"/>
              <a:t> , 19</a:t>
            </a:r>
            <a:r>
              <a:rPr lang="en-US" sz="3200" b="1" baseline="30000" dirty="0" smtClean="0"/>
              <a:t>th</a:t>
            </a:r>
            <a:r>
              <a:rPr lang="en-US" sz="3200" b="1" dirty="0" smtClean="0"/>
              <a:t>, early 20</a:t>
            </a:r>
            <a:r>
              <a:rPr lang="en-US" sz="3200" b="1" baseline="30000" dirty="0" smtClean="0"/>
              <a:t>th</a:t>
            </a:r>
            <a:r>
              <a:rPr lang="en-US" sz="3200" b="1" dirty="0" smtClean="0"/>
              <a:t> century, mostly European, Henry( only </a:t>
            </a:r>
            <a:r>
              <a:rPr lang="en-US" sz="3200" b="1" dirty="0" err="1" smtClean="0"/>
              <a:t>american</a:t>
            </a:r>
            <a:r>
              <a:rPr lang="en-US" sz="3200" b="1" dirty="0" smtClean="0"/>
              <a:t>) </a:t>
            </a:r>
          </a:p>
          <a:p>
            <a:pPr>
              <a:buFont typeface="Wingdings" pitchFamily="2" charset="2"/>
              <a:buChar char="ü"/>
            </a:pPr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In field of AI&amp;ML  founders/leaders are </a:t>
            </a:r>
            <a:r>
              <a:rPr lang="en-US" sz="3200" b="1" dirty="0" smtClean="0">
                <a:solidFill>
                  <a:srgbClr val="FF0000"/>
                </a:solidFill>
              </a:rPr>
              <a:t>alive, young, field is continuously evolving</a:t>
            </a:r>
          </a:p>
          <a:p>
            <a:pPr>
              <a:buFont typeface="Wingdings" pitchFamily="2" charset="2"/>
              <a:buChar char="ü"/>
            </a:pPr>
            <a:endParaRPr lang="en-US" sz="3200" b="1" dirty="0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sz="3200" b="1" dirty="0" smtClean="0">
                <a:solidFill>
                  <a:srgbClr val="FF0000"/>
                </a:solidFill>
              </a:rPr>
              <a:t>We know them through their publications, </a:t>
            </a:r>
            <a:r>
              <a:rPr lang="en-US" sz="3200" b="1" dirty="0" err="1" smtClean="0">
                <a:solidFill>
                  <a:srgbClr val="FF0000"/>
                </a:solidFill>
              </a:rPr>
              <a:t>presentations,blogs</a:t>
            </a:r>
            <a:r>
              <a:rPr lang="en-US" sz="3200" b="1" dirty="0" smtClean="0">
                <a:solidFill>
                  <a:srgbClr val="FF0000"/>
                </a:solidFill>
              </a:rPr>
              <a:t> ,answers on </a:t>
            </a:r>
            <a:r>
              <a:rPr lang="en-US" sz="3200" b="1" dirty="0" err="1" smtClean="0">
                <a:solidFill>
                  <a:srgbClr val="FF0000"/>
                </a:solidFill>
              </a:rPr>
              <a:t>Quora</a:t>
            </a:r>
            <a:endParaRPr lang="en-US" sz="3600" b="1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“ future depends on some graduate student who is deeply suspicious about everything </a:t>
            </a:r>
            <a:r>
              <a:rPr lang="en-US" sz="3200" b="1" dirty="0" err="1" smtClean="0">
                <a:solidFill>
                  <a:srgbClr val="FF0000"/>
                </a:solidFill>
              </a:rPr>
              <a:t>i’ve</a:t>
            </a:r>
            <a:r>
              <a:rPr lang="en-US" sz="3200" b="1" dirty="0" smtClean="0">
                <a:solidFill>
                  <a:srgbClr val="FF0000"/>
                </a:solidFill>
              </a:rPr>
              <a:t> said”  </a:t>
            </a:r>
            <a:r>
              <a:rPr lang="en-US" sz="3200" b="1" i="1" dirty="0" err="1" smtClean="0"/>
              <a:t>Geoffery</a:t>
            </a:r>
            <a:r>
              <a:rPr lang="en-US" sz="3200" b="1" i="1" dirty="0" smtClean="0"/>
              <a:t> Hinton, </a:t>
            </a:r>
            <a:r>
              <a:rPr lang="en-US" sz="3200" b="1" dirty="0" smtClean="0"/>
              <a:t>Semantic Scholar</a:t>
            </a:r>
            <a:endParaRPr lang="en-US" sz="3200" b="1" i="1" dirty="0"/>
          </a:p>
        </p:txBody>
      </p:sp>
      <p:pic>
        <p:nvPicPr>
          <p:cNvPr id="1026" name="Picture 2" descr="https://miro.medium.com/max/700/1*gSlHN0VEaHsu_dvreRpPaw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0"/>
            <a:ext cx="9144000" cy="533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1"/>
          <p:cNvSpPr txBox="1">
            <a:spLocks noChangeArrowheads="1"/>
          </p:cNvSpPr>
          <p:nvPr/>
        </p:nvSpPr>
        <p:spPr bwMode="auto">
          <a:xfrm>
            <a:off x="0" y="-374749"/>
            <a:ext cx="9144000" cy="7232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u="sng" dirty="0" smtClean="0"/>
              <a:t>INTRODUCTORY LECTURES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b="1" dirty="0" smtClean="0">
                <a:solidFill>
                  <a:srgbClr val="FF0000"/>
                </a:solidFill>
              </a:rPr>
              <a:t>Introduction of teachers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b="1" dirty="0" smtClean="0"/>
              <a:t>Course </a:t>
            </a:r>
            <a:r>
              <a:rPr lang="en-US" sz="3200" b="1" dirty="0"/>
              <a:t>content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b="1" dirty="0" smtClean="0">
                <a:solidFill>
                  <a:srgbClr val="FF0000"/>
                </a:solidFill>
              </a:rPr>
              <a:t>Evaluation </a:t>
            </a:r>
            <a:r>
              <a:rPr lang="en-US" sz="3200" b="1" dirty="0">
                <a:solidFill>
                  <a:srgbClr val="FF0000"/>
                </a:solidFill>
              </a:rPr>
              <a:t>Scheme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b="1" dirty="0" smtClean="0"/>
              <a:t>Guidelines for students</a:t>
            </a:r>
            <a:endParaRPr lang="en-US" sz="3200" b="1" dirty="0"/>
          </a:p>
          <a:p>
            <a:pPr>
              <a:buFont typeface="Wingdings" pitchFamily="2" charset="2"/>
              <a:buChar char="Ø"/>
            </a:pPr>
            <a:r>
              <a:rPr lang="en-US" sz="3200" b="1" dirty="0" smtClean="0">
                <a:solidFill>
                  <a:srgbClr val="FF0000"/>
                </a:solidFill>
              </a:rPr>
              <a:t>  Learning  material- books, websites, journals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b="1" dirty="0" smtClean="0"/>
              <a:t>AI influencers, experts and thought leaders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b="1" dirty="0" smtClean="0">
                <a:solidFill>
                  <a:srgbClr val="FF0000"/>
                </a:solidFill>
              </a:rPr>
              <a:t>Skills  for AI/ML: concepts/software/hardware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b="1" dirty="0" smtClean="0"/>
              <a:t>Data – the fuel in AI engine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b="1" dirty="0" smtClean="0">
                <a:solidFill>
                  <a:srgbClr val="FF0000"/>
                </a:solidFill>
              </a:rPr>
              <a:t>AI is Real, </a:t>
            </a:r>
            <a:r>
              <a:rPr lang="en-US" sz="3200" b="1" dirty="0" smtClean="0"/>
              <a:t>AI- Eclectic perspective</a:t>
            </a:r>
            <a:endParaRPr lang="en-US" sz="2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298" name="Picture 2" descr="https://pbs.twimg.com/media/C1mKGndVIAAAsj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1066799"/>
            <a:ext cx="3429000" cy="4724401"/>
          </a:xfrm>
          <a:prstGeom prst="rect">
            <a:avLst/>
          </a:prstGeom>
          <a:noFill/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791200" y="114300"/>
            <a:ext cx="3352800" cy="830997"/>
          </a:xfrm>
          <a:prstGeom prst="rect">
            <a:avLst/>
          </a:prstGeom>
          <a:solidFill>
            <a:srgbClr val="FFE7B7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en-US" sz="2400" b="1" dirty="0">
                <a:solidFill>
                  <a:srgbClr val="000000"/>
                </a:solidFill>
              </a:rPr>
              <a:t>Geoffrey E. </a:t>
            </a:r>
            <a:r>
              <a:rPr lang="en-US" sz="2400" b="1" dirty="0" smtClean="0">
                <a:solidFill>
                  <a:srgbClr val="000000"/>
                </a:solidFill>
              </a:rPr>
              <a:t>Hinton- </a:t>
            </a:r>
            <a:r>
              <a:rPr lang="en-US" sz="2400" b="1" dirty="0" smtClean="0">
                <a:solidFill>
                  <a:srgbClr val="FF0000"/>
                </a:solidFill>
              </a:rPr>
              <a:t>Godfather of AI</a:t>
            </a:r>
            <a:r>
              <a:rPr lang="en-US" sz="1000" dirty="0" smtClean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715000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One of the researchers who introduced the </a:t>
            </a:r>
            <a:r>
              <a:rPr lang="en-US" sz="4000" b="1" dirty="0" smtClean="0">
                <a:hlinkClick r:id="rId3"/>
              </a:rPr>
              <a:t>back-propagation</a:t>
            </a:r>
            <a:r>
              <a:rPr lang="en-US" sz="3600" b="1" dirty="0" smtClean="0"/>
              <a:t> algorithm</a:t>
            </a:r>
          </a:p>
          <a:p>
            <a:endParaRPr lang="en-US" sz="3600" b="1" dirty="0" smtClean="0"/>
          </a:p>
          <a:p>
            <a:r>
              <a:rPr lang="en-US" sz="3600" b="1" dirty="0" smtClean="0">
                <a:solidFill>
                  <a:srgbClr val="FF0000"/>
                </a:solidFill>
              </a:rPr>
              <a:t>Rectified linear unit (</a:t>
            </a:r>
            <a:r>
              <a:rPr lang="en-US" sz="3600" b="1" dirty="0" err="1" smtClean="0">
                <a:solidFill>
                  <a:srgbClr val="FF0000"/>
                </a:solidFill>
              </a:rPr>
              <a:t>ReLU</a:t>
            </a:r>
            <a:r>
              <a:rPr lang="en-US" sz="3600" b="1" dirty="0" smtClean="0">
                <a:solidFill>
                  <a:srgbClr val="FF0000"/>
                </a:solidFill>
              </a:rPr>
              <a:t>), -</a:t>
            </a:r>
          </a:p>
          <a:p>
            <a:endParaRPr lang="en-US" sz="3600" b="1" dirty="0" smtClean="0">
              <a:solidFill>
                <a:srgbClr val="FF0000"/>
              </a:solidFill>
            </a:endParaRPr>
          </a:p>
          <a:p>
            <a:r>
              <a:rPr lang="en-US" sz="3600" b="1" dirty="0" smtClean="0"/>
              <a:t>Currently the most popular </a:t>
            </a:r>
            <a:r>
              <a:rPr lang="en-US" sz="3600" b="1" dirty="0" smtClean="0">
                <a:solidFill>
                  <a:srgbClr val="FF0000"/>
                </a:solidFill>
              </a:rPr>
              <a:t>activation function </a:t>
            </a:r>
            <a:r>
              <a:rPr lang="en-US" sz="3600" b="1" dirty="0" smtClean="0"/>
              <a:t>for ANNs was first proposed  by Nair &amp; Hinton, 2010</a:t>
            </a:r>
          </a:p>
          <a:p>
            <a:endParaRPr lang="en-US" sz="3600" b="1" dirty="0" smtClean="0"/>
          </a:p>
          <a:p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endParaRPr lang="en-US" sz="2800" b="1" dirty="0" smtClean="0"/>
          </a:p>
          <a:p>
            <a:r>
              <a:rPr lang="en-US" sz="2800" dirty="0" smtClean="0"/>
              <a:t> 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5903893"/>
            <a:ext cx="342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Google, University of Toronto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7BA1EE4-516F-42BE-8302-9F56B10635A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448151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D56CC60-9539-4D4D-88B5-0ED497CAA545}"/>
              </a:ext>
            </a:extLst>
          </p:cNvPr>
          <p:cNvSpPr txBox="1"/>
          <p:nvPr/>
        </p:nvSpPr>
        <p:spPr>
          <a:xfrm>
            <a:off x="4495800" y="0"/>
            <a:ext cx="4648200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b="1" dirty="0" err="1">
                <a:solidFill>
                  <a:srgbClr val="FF0000"/>
                </a:solidFill>
                <a:latin typeface="Arial" panose="020B0604020202020204" pitchFamily="34" charset="0"/>
              </a:rPr>
              <a:t>Yoshua</a:t>
            </a:r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3200" b="1" dirty="0" err="1">
                <a:solidFill>
                  <a:srgbClr val="FF0000"/>
                </a:solidFill>
                <a:latin typeface="Arial" panose="020B0604020202020204" pitchFamily="34" charset="0"/>
              </a:rPr>
              <a:t>Bengio</a:t>
            </a:r>
            <a:r>
              <a:rPr lang="en-US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3200" dirty="0" smtClean="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r>
              <a:rPr lang="en-US" altLang="en-US" sz="32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i="1" dirty="0">
                <a:latin typeface="Arial" panose="020B0604020202020204" pitchFamily="34" charset="0"/>
              </a:rPr>
              <a:t>Professor </a:t>
            </a:r>
            <a:r>
              <a:rPr lang="en-US" altLang="en-US" sz="2800" b="1" i="1" dirty="0" smtClean="0">
                <a:latin typeface="Arial" panose="020B0604020202020204" pitchFamily="34" charset="0"/>
              </a:rPr>
              <a:t> Department </a:t>
            </a:r>
            <a:r>
              <a:rPr lang="en-US" altLang="en-US" sz="2800" b="1" i="1" dirty="0">
                <a:latin typeface="Arial" panose="020B0604020202020204" pitchFamily="34" charset="0"/>
              </a:rPr>
              <a:t>of Computer Science and Operations Research, </a:t>
            </a:r>
            <a:r>
              <a:rPr lang="en-US" altLang="en-US" sz="2800" b="1" i="1" dirty="0" smtClean="0">
                <a:latin typeface="Arial" panose="020B0604020202020204" pitchFamily="34" charset="0"/>
              </a:rPr>
              <a:t>University of Montreal, Head </a:t>
            </a:r>
            <a:r>
              <a:rPr lang="en-US" altLang="en-US" sz="2800" b="1" i="1" dirty="0">
                <a:latin typeface="Arial" panose="020B0604020202020204" pitchFamily="34" charset="0"/>
              </a:rPr>
              <a:t>of the </a:t>
            </a:r>
            <a:r>
              <a:rPr lang="en-US" altLang="en-US" sz="2800" b="1" i="1" dirty="0">
                <a:solidFill>
                  <a:srgbClr val="FF0000"/>
                </a:solidFill>
                <a:latin typeface="Arial" panose="020B0604020202020204" pitchFamily="34" charset="0"/>
              </a:rPr>
              <a:t>Montreal Institute for Learning Algorithms (MILA</a:t>
            </a:r>
            <a:r>
              <a:rPr lang="en-US" altLang="en-US" sz="2800" b="1" i="1" dirty="0" smtClean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3200" b="1" dirty="0" smtClean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Famous </a:t>
            </a:r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</a:rPr>
              <a:t>paper: </a:t>
            </a:r>
            <a:r>
              <a:rPr lang="en-US" sz="3200" b="1" dirty="0" smtClean="0"/>
              <a:t>Learning Deep Architectures for AI, 2009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3200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7800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1020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hlinkClick r:id="rId2"/>
              </a:rPr>
              <a:t>https://www.iro.umontreal.ca/~lisa/pointeurs/TR1312.pdf</a:t>
            </a:r>
            <a:endParaRPr lang="en-US" sz="2800" dirty="0" smtClean="0"/>
          </a:p>
          <a:p>
            <a:r>
              <a:rPr lang="en-US" sz="2800" dirty="0" smtClean="0"/>
              <a:t>56 pages, 2019</a:t>
            </a:r>
            <a:endParaRPr lang="en-US" sz="2800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28600"/>
            <a:ext cx="810101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2" name="Picture 2" descr="Image result for what is deep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5174" cy="6858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3657600"/>
            <a:ext cx="9144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/>
              <a:t>Deep learning involves teaching a machine to perform a complex task using </a:t>
            </a:r>
            <a:r>
              <a:rPr lang="en-US" sz="3200" b="1" i="1" dirty="0">
                <a:solidFill>
                  <a:srgbClr val="FF0000"/>
                </a:solidFill>
              </a:rPr>
              <a:t>large amounts of data along with a large simulated neural network</a:t>
            </a:r>
            <a:r>
              <a:rPr lang="en-US" sz="2400" b="1" i="1" dirty="0" smtClean="0"/>
              <a:t>.</a:t>
            </a:r>
          </a:p>
          <a:p>
            <a:r>
              <a:rPr lang="en-US" sz="2000" b="1" dirty="0" smtClean="0"/>
              <a:t> </a:t>
            </a:r>
          </a:p>
          <a:p>
            <a:endParaRPr lang="en-US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152400" y="5288340"/>
            <a:ext cx="8991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Deep learning is a form of </a:t>
            </a:r>
            <a:r>
              <a:rPr lang="en-US" sz="3200" b="1" dirty="0" smtClean="0">
                <a:solidFill>
                  <a:srgbClr val="FF0000"/>
                </a:solidFill>
              </a:rPr>
              <a:t>representation learning</a:t>
            </a:r>
            <a:r>
              <a:rPr lang="en-US" sz="3200" b="1" dirty="0" smtClean="0"/>
              <a:t>, where the </a:t>
            </a:r>
            <a:r>
              <a:rPr lang="en-US" sz="3200" b="1" i="1" dirty="0" smtClean="0">
                <a:solidFill>
                  <a:srgbClr val="FF0000"/>
                </a:solidFill>
              </a:rPr>
              <a:t>features of the model are automatically discovered from the data</a:t>
            </a:r>
          </a:p>
        </p:txBody>
      </p:sp>
      <p:pic>
        <p:nvPicPr>
          <p:cNvPr id="35842" name="Picture 2" descr="Yoshua Bengio | Towards Compositional Understanding of the World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Applications of DL </a:t>
            </a:r>
            <a:r>
              <a:rPr lang="en-US" sz="3600" b="1" dirty="0" smtClean="0">
                <a:solidFill>
                  <a:srgbClr val="FF0000"/>
                </a:solidFill>
              </a:rPr>
              <a:t>:</a:t>
            </a:r>
            <a:endParaRPr lang="en-US" sz="3200" dirty="0"/>
          </a:p>
          <a:p>
            <a:pPr>
              <a:buFont typeface="Wingdings" pitchFamily="2" charset="2"/>
              <a:buChar char="Ø"/>
            </a:pPr>
            <a:r>
              <a:rPr lang="en-US" sz="2800" b="1" dirty="0"/>
              <a:t>Colorization of Black and White Images</a:t>
            </a:r>
          </a:p>
          <a:p>
            <a:pPr>
              <a:buFont typeface="Wingdings" pitchFamily="2" charset="2"/>
              <a:buChar char="Ø"/>
            </a:pPr>
            <a:r>
              <a:rPr lang="en-US" sz="2800" b="1" dirty="0"/>
              <a:t>Adding Sounds To Silent Movies</a:t>
            </a:r>
          </a:p>
          <a:p>
            <a:pPr>
              <a:buFont typeface="Wingdings" pitchFamily="2" charset="2"/>
              <a:buChar char="Ø"/>
            </a:pPr>
            <a:r>
              <a:rPr lang="en-US" sz="2800" b="1" dirty="0"/>
              <a:t>Automatic Machine Translation</a:t>
            </a:r>
          </a:p>
          <a:p>
            <a:pPr>
              <a:buFont typeface="Wingdings" pitchFamily="2" charset="2"/>
              <a:buChar char="Ø"/>
            </a:pPr>
            <a:r>
              <a:rPr lang="en-US" sz="2800" b="1" dirty="0"/>
              <a:t>Object Classification in Photographs</a:t>
            </a:r>
          </a:p>
          <a:p>
            <a:pPr>
              <a:buFont typeface="Wingdings" pitchFamily="2" charset="2"/>
              <a:buChar char="Ø"/>
            </a:pPr>
            <a:r>
              <a:rPr lang="en-US" sz="2800" b="1" dirty="0" smtClean="0"/>
              <a:t>Image </a:t>
            </a:r>
            <a:r>
              <a:rPr lang="en-US" sz="2800" b="1" dirty="0"/>
              <a:t>Caption Generation</a:t>
            </a:r>
          </a:p>
          <a:p>
            <a:pPr>
              <a:buFont typeface="Wingdings" pitchFamily="2" charset="2"/>
              <a:buChar char="Ø"/>
            </a:pPr>
            <a:r>
              <a:rPr lang="en-US" sz="2800" b="1" dirty="0"/>
              <a:t>Automatic Game Playing( </a:t>
            </a:r>
            <a:r>
              <a:rPr lang="en-US" sz="2800" b="1" dirty="0" err="1"/>
              <a:t>AlphaGo</a:t>
            </a:r>
            <a:r>
              <a:rPr lang="en-US" sz="2800" b="1" dirty="0"/>
              <a:t>, </a:t>
            </a:r>
            <a:r>
              <a:rPr lang="en-US" sz="2800" b="1" dirty="0" err="1"/>
              <a:t>AlphaZero</a:t>
            </a:r>
            <a:r>
              <a:rPr lang="en-US" sz="2800" b="1" dirty="0"/>
              <a:t> etc.)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https://cdn-images-1.medium.com/max/1600/1*9MWIQvKCG9CslJYGo_asS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24200"/>
            <a:ext cx="8991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9154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Last class we discussed</a:t>
            </a:r>
          </a:p>
          <a:p>
            <a:endParaRPr lang="en-US" sz="3600" b="1" dirty="0" smtClean="0"/>
          </a:p>
          <a:p>
            <a:pPr>
              <a:buFont typeface="Wingdings" pitchFamily="2" charset="2"/>
              <a:buChar char="§"/>
            </a:pPr>
            <a:r>
              <a:rPr lang="en-US" sz="3600" b="1" dirty="0" smtClean="0"/>
              <a:t>Course contents</a:t>
            </a:r>
          </a:p>
          <a:p>
            <a:pPr>
              <a:buFont typeface="Wingdings" pitchFamily="2" charset="2"/>
              <a:buChar char="§"/>
            </a:pPr>
            <a:r>
              <a:rPr lang="en-US" sz="3600" b="1" dirty="0" smtClean="0"/>
              <a:t>Evaluation scheme</a:t>
            </a:r>
          </a:p>
          <a:p>
            <a:pPr>
              <a:buFont typeface="Wingdings" pitchFamily="2" charset="2"/>
              <a:buChar char="§"/>
            </a:pPr>
            <a:r>
              <a:rPr lang="en-US" sz="3600" b="1" dirty="0" smtClean="0"/>
              <a:t>Guidelines for students</a:t>
            </a:r>
          </a:p>
          <a:p>
            <a:pPr>
              <a:buFont typeface="Wingdings" pitchFamily="2" charset="2"/>
              <a:buChar char="§"/>
            </a:pPr>
            <a:r>
              <a:rPr lang="en-US" sz="3600" b="1" dirty="0" smtClean="0"/>
              <a:t> Learning Material</a:t>
            </a:r>
          </a:p>
          <a:p>
            <a:pPr>
              <a:buFont typeface="Wingdings" pitchFamily="2" charset="2"/>
              <a:buChar char="§"/>
            </a:pPr>
            <a:r>
              <a:rPr lang="en-US" sz="3600" b="1" dirty="0" smtClean="0"/>
              <a:t>AI leaders : </a:t>
            </a:r>
          </a:p>
          <a:p>
            <a:pPr>
              <a:buFont typeface="Wingdings" pitchFamily="2" charset="2"/>
              <a:buChar char="§"/>
            </a:pPr>
            <a:r>
              <a:rPr lang="en-US" sz="3600" b="1" dirty="0" err="1" smtClean="0"/>
              <a:t>Geoffery</a:t>
            </a:r>
            <a:r>
              <a:rPr lang="en-US" sz="3600" b="1" dirty="0" smtClean="0"/>
              <a:t> Hinton–Godfather of AI, famous for</a:t>
            </a:r>
          </a:p>
          <a:p>
            <a:pPr lvl="8">
              <a:buFont typeface="Wingdings" pitchFamily="2" charset="2"/>
              <a:buChar char="§"/>
            </a:pPr>
            <a:r>
              <a:rPr lang="en-US" sz="3600" b="1" dirty="0" smtClean="0"/>
              <a:t> BPA, </a:t>
            </a:r>
            <a:r>
              <a:rPr lang="en-US" sz="3600" b="1" dirty="0" err="1" smtClean="0"/>
              <a:t>ReLU</a:t>
            </a:r>
            <a:endParaRPr lang="en-US" sz="3600" b="1" dirty="0" smtClean="0"/>
          </a:p>
          <a:p>
            <a:pPr>
              <a:buFont typeface="Wingdings" pitchFamily="2" charset="2"/>
              <a:buChar char="§"/>
            </a:pPr>
            <a:r>
              <a:rPr lang="en-US" sz="3600" b="1" dirty="0" err="1" smtClean="0"/>
              <a:t>Yoshu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Bengio</a:t>
            </a:r>
            <a:r>
              <a:rPr lang="en-US" sz="3600" b="1" dirty="0" smtClean="0"/>
              <a:t>, famous for</a:t>
            </a:r>
          </a:p>
          <a:p>
            <a:pPr lvl="6">
              <a:buFont typeface="Wingdings" pitchFamily="2" charset="2"/>
              <a:buChar char="§"/>
            </a:pPr>
            <a:r>
              <a:rPr lang="en-US" sz="3600" b="1" dirty="0" smtClean="0"/>
              <a:t>Deep Learning architectures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cdn-images-1.medium.com/max/800/1*N1iJweDC-rvTv7ha3VMW5Q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891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One of the top minds in  AI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ChangeArrowheads="1"/>
          </p:cNvSpPr>
          <p:nvPr/>
        </p:nvSpPr>
        <p:spPr bwMode="auto">
          <a:xfrm>
            <a:off x="0" y="-30777"/>
            <a:ext cx="9144000" cy="8094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en-US" sz="3200" b="1" dirty="0" smtClean="0"/>
              <a:t>Co-Chairman </a:t>
            </a:r>
            <a:r>
              <a:rPr lang="en-US" sz="3200" b="1" dirty="0"/>
              <a:t>and Co-Founder of </a:t>
            </a:r>
            <a:r>
              <a:rPr lang="en-US" sz="3200" b="1" dirty="0" err="1" smtClean="0">
                <a:solidFill>
                  <a:srgbClr val="FF0000"/>
                </a:solidFill>
              </a:rPr>
              <a:t>Coursera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pPr eaLnBrk="0" hangingPunct="0"/>
            <a:r>
              <a:rPr lang="en-US" sz="3200" b="1" dirty="0" smtClean="0"/>
              <a:t>His  </a:t>
            </a:r>
            <a:r>
              <a:rPr lang="en-US" sz="3200" b="1" dirty="0" smtClean="0">
                <a:solidFill>
                  <a:srgbClr val="FF0000"/>
                </a:solidFill>
              </a:rPr>
              <a:t>Machine Learning </a:t>
            </a:r>
            <a:r>
              <a:rPr lang="en-US" sz="3200" b="1" dirty="0" smtClean="0"/>
              <a:t>MOOCs (Massively Open Online Course) is the best course known to date!</a:t>
            </a:r>
          </a:p>
          <a:p>
            <a:pPr eaLnBrk="0" hangingPunct="0"/>
            <a:r>
              <a:rPr lang="en-US" sz="3200" b="1" dirty="0" smtClean="0"/>
              <a:t>O</a:t>
            </a:r>
            <a:r>
              <a:rPr lang="en-US" sz="3600" dirty="0" smtClean="0"/>
              <a:t>ver 2.5 million students</a:t>
            </a:r>
            <a:endParaRPr lang="en-US" sz="3200" b="1" dirty="0" smtClean="0"/>
          </a:p>
          <a:p>
            <a:pPr eaLnBrk="0" hangingPunct="0"/>
            <a:r>
              <a:rPr lang="en-US" sz="3200" b="1" dirty="0" smtClean="0"/>
              <a:t>Adjunct </a:t>
            </a:r>
            <a:r>
              <a:rPr lang="en-US" sz="3200" b="1" dirty="0"/>
              <a:t>Professor at </a:t>
            </a:r>
            <a:r>
              <a:rPr lang="en-US" sz="3200" b="1" dirty="0">
                <a:solidFill>
                  <a:srgbClr val="FF0000"/>
                </a:solidFill>
              </a:rPr>
              <a:t>Stanford University. 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pPr eaLnBrk="0" hangingPunct="0"/>
            <a:endParaRPr lang="en-US" sz="3200" b="1" dirty="0" smtClean="0">
              <a:solidFill>
                <a:srgbClr val="FF0000"/>
              </a:solidFill>
            </a:endParaRPr>
          </a:p>
          <a:p>
            <a:pPr eaLnBrk="0" hangingPunct="0"/>
            <a:r>
              <a:rPr lang="en-US" sz="3600" b="1" dirty="0" smtClean="0"/>
              <a:t>After his </a:t>
            </a:r>
            <a:r>
              <a:rPr lang="en-US" sz="3600" b="1" dirty="0" smtClean="0">
                <a:hlinkClick r:id="rId2"/>
              </a:rPr>
              <a:t>tenure as chief scientist at </a:t>
            </a:r>
            <a:r>
              <a:rPr lang="en-US" sz="3600" b="1" dirty="0" err="1" smtClean="0">
                <a:hlinkClick r:id="rId2"/>
              </a:rPr>
              <a:t>Baidu</a:t>
            </a:r>
            <a:r>
              <a:rPr lang="en-US" sz="3600" b="1" dirty="0" smtClean="0"/>
              <a:t>, Andrew Ng, has set up </a:t>
            </a:r>
          </a:p>
          <a:p>
            <a:pPr eaLnBrk="0" hangingPunct="0"/>
            <a:endParaRPr lang="en-US" sz="3600" dirty="0" smtClean="0"/>
          </a:p>
          <a:p>
            <a:pPr eaLnBrk="0" hangingPunct="0"/>
            <a:r>
              <a:rPr lang="en-US" sz="3600" b="1" dirty="0" smtClean="0">
                <a:solidFill>
                  <a:srgbClr val="FF0000"/>
                </a:solidFill>
              </a:rPr>
              <a:t>Deeplearning.ai</a:t>
            </a:r>
            <a:r>
              <a:rPr lang="en-US" sz="3200" b="1" dirty="0" smtClean="0"/>
              <a:t>:  an education startup , </a:t>
            </a:r>
          </a:p>
          <a:p>
            <a:pPr eaLnBrk="0" hangingPunct="0"/>
            <a:r>
              <a:rPr lang="en-US" sz="3600" b="1" dirty="0" smtClean="0">
                <a:solidFill>
                  <a:srgbClr val="FF0000"/>
                </a:solidFill>
              </a:rPr>
              <a:t>AI Fund</a:t>
            </a:r>
            <a:r>
              <a:rPr lang="en-US" sz="3600" b="1" dirty="0" smtClean="0"/>
              <a:t>: </a:t>
            </a:r>
            <a:r>
              <a:rPr lang="en-US" sz="3200" b="1" dirty="0" smtClean="0"/>
              <a:t>for backing artificial intelligence startups  </a:t>
            </a:r>
          </a:p>
          <a:p>
            <a:pPr eaLnBrk="0" hangingPunct="0"/>
            <a:r>
              <a:rPr lang="en-US" sz="3200" b="1" dirty="0" smtClean="0"/>
              <a:t> </a:t>
            </a:r>
            <a:r>
              <a:rPr lang="en-US" sz="3600" b="1" dirty="0" smtClean="0">
                <a:solidFill>
                  <a:srgbClr val="FF0000"/>
                </a:solidFill>
              </a:rPr>
              <a:t>Landing.ai</a:t>
            </a:r>
            <a:r>
              <a:rPr lang="en-US" sz="3600" b="1" dirty="0" smtClean="0"/>
              <a:t>: </a:t>
            </a:r>
            <a:r>
              <a:rPr lang="en-US" sz="3200" b="1" dirty="0" smtClean="0"/>
              <a:t>empower your company to become an AI-driven organization </a:t>
            </a:r>
            <a:r>
              <a:rPr lang="en-US" sz="2800" b="1" dirty="0" smtClean="0"/>
              <a:t>(</a:t>
            </a:r>
            <a:r>
              <a:rPr lang="en-US" sz="2800" b="1" dirty="0" smtClean="0">
                <a:solidFill>
                  <a:srgbClr val="FF0000"/>
                </a:solidFill>
              </a:rPr>
              <a:t>especially manufacturing</a:t>
            </a:r>
            <a:r>
              <a:rPr lang="en-US" sz="2800" b="1" dirty="0" smtClean="0"/>
              <a:t>)</a:t>
            </a:r>
            <a:endParaRPr lang="en-US" sz="3200" b="1" dirty="0">
              <a:solidFill>
                <a:srgbClr val="FF0000"/>
              </a:solidFill>
            </a:endParaRPr>
          </a:p>
          <a:p>
            <a:pPr eaLnBrk="0" hangingPunct="0"/>
            <a:endParaRPr lang="en-US" sz="2400" b="1" dirty="0">
              <a:latin typeface="Georgia" pitchFamily="18" charset="0"/>
              <a:cs typeface="Times New Roman" pitchFamily="18" charset="0"/>
            </a:endParaRPr>
          </a:p>
          <a:p>
            <a:pPr eaLnBrk="0" hangingPunct="0"/>
            <a:r>
              <a:rPr lang="en-US" sz="2400" b="1" dirty="0">
                <a:latin typeface="Georgia" pitchFamily="18" charset="0"/>
                <a:cs typeface="Times New Roman" pitchFamily="18" charset="0"/>
              </a:rPr>
              <a:t/>
            </a:r>
            <a:br>
              <a:rPr lang="en-US" sz="2400" b="1" dirty="0">
                <a:latin typeface="Georgia" pitchFamily="18" charset="0"/>
                <a:cs typeface="Times New Roman" pitchFamily="18" charset="0"/>
              </a:rPr>
            </a:b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4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4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4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4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133904"/>
            <a:ext cx="91440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/>
              <a:t>Olah’s</a:t>
            </a:r>
            <a:r>
              <a:rPr lang="en-US" sz="3200" b="1" dirty="0" smtClean="0"/>
              <a:t> blog, </a:t>
            </a:r>
            <a:r>
              <a:rPr lang="en-US" sz="3200" b="1" dirty="0" smtClean="0">
                <a:solidFill>
                  <a:srgbClr val="FF0000"/>
                </a:solidFill>
              </a:rPr>
              <a:t>colah.github.io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The blog succeeds at efficiently explaining some of the most </a:t>
            </a:r>
            <a:r>
              <a:rPr lang="en-US" sz="3200" b="1" i="1" dirty="0" smtClean="0">
                <a:solidFill>
                  <a:srgbClr val="FF0000"/>
                </a:solidFill>
              </a:rPr>
              <a:t>convoluted</a:t>
            </a:r>
            <a:r>
              <a:rPr lang="en-US" sz="3200" b="1" dirty="0" smtClean="0"/>
              <a:t> material in the field.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It also has some of the most </a:t>
            </a:r>
            <a:r>
              <a:rPr lang="en-US" sz="3200" b="1" dirty="0" smtClean="0">
                <a:solidFill>
                  <a:srgbClr val="FF0000"/>
                </a:solidFill>
              </a:rPr>
              <a:t>beautiful machine learning diagrams </a:t>
            </a:r>
            <a:r>
              <a:rPr lang="en-US" sz="3200" b="1" dirty="0" smtClean="0"/>
              <a:t>on the web.</a:t>
            </a:r>
            <a:r>
              <a:rPr lang="en-US" sz="4000" b="1" dirty="0" smtClean="0"/>
              <a:t> </a:t>
            </a:r>
          </a:p>
        </p:txBody>
      </p:sp>
      <p:pic>
        <p:nvPicPr>
          <p:cNvPr id="3" name="Picture 2" descr="New Pictur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0"/>
            <a:ext cx="3657600" cy="29357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19812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Christopher </a:t>
            </a:r>
            <a:r>
              <a:rPr lang="en-US" sz="3200" b="1" dirty="0" err="1" smtClean="0"/>
              <a:t>Olah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4965174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Please keep your notebook and Pen ready to write KEY WORDS</a:t>
            </a:r>
            <a:endParaRPr lang="en-US" sz="5400" dirty="0"/>
          </a:p>
        </p:txBody>
      </p:sp>
      <p:pic>
        <p:nvPicPr>
          <p:cNvPr id="128002" name="Picture 2" descr="The 10 Best Note Taking Apps to Use in 2020 (Free and Simple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40080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01.nyt.com/images/2012/09/16/business/16-THIEL-JP4/16-THIEL-JP4-jumb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58674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578078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Christopher </a:t>
            </a:r>
            <a:r>
              <a:rPr lang="en-US" sz="3200" b="1" dirty="0" err="1" smtClean="0"/>
              <a:t>Olah</a:t>
            </a:r>
            <a:r>
              <a:rPr lang="en-US" sz="3200" b="1" dirty="0" smtClean="0"/>
              <a:t>, 19</a:t>
            </a:r>
            <a:r>
              <a:rPr lang="en-US" sz="3200" b="1" dirty="0" smtClean="0">
                <a:solidFill>
                  <a:srgbClr val="FF0000"/>
                </a:solidFill>
              </a:rPr>
              <a:t>,Thiel Fellow 2012  </a:t>
            </a:r>
            <a:r>
              <a:rPr lang="en-US" sz="3200" b="1" dirty="0" smtClean="0"/>
              <a:t>with a 3-D printer and printed objects he designed. 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6" name="Picture 4" descr="Peter Thiel reportedly pushed Facebook not to vet fake political a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676400"/>
            <a:ext cx="5704520" cy="3421063"/>
          </a:xfrm>
          <a:prstGeom prst="rect">
            <a:avLst/>
          </a:prstGeom>
          <a:noFill/>
        </p:spPr>
      </p:pic>
      <p:pic>
        <p:nvPicPr>
          <p:cNvPr id="901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0"/>
            <a:ext cx="62579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5103674"/>
            <a:ext cx="914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err="1" smtClean="0"/>
              <a:t>Thiel</a:t>
            </a:r>
            <a:r>
              <a:rPr lang="en-US" sz="3600" b="1" i="1" dirty="0" smtClean="0"/>
              <a:t> offers budding entrepreneurs the chance to win  the fellowship , if only they drop out of college.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0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0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fbcdn-photos-h-a.akamaihd.net/hphotos-ak-xfp1/v/t1.0-0/p526x296/12193486_924609287588784_7726240492577762741_n.jpg?oh=607ec2d4920754077ddfc40267301c37&amp;oe=56F63577&amp;__gda__=1459008071_9f28e1a6ff9c0b3821fa07d63709dfd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" y="0"/>
            <a:ext cx="9118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724400" y="0"/>
            <a:ext cx="4419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Indentured: A </a:t>
            </a:r>
            <a:r>
              <a:rPr lang="en-US" sz="2400" b="1" dirty="0">
                <a:solidFill>
                  <a:schemeClr val="bg1"/>
                </a:solidFill>
              </a:rPr>
              <a:t>legal agreement, contract, or document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49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en-US" sz="3200" b="1" dirty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Sebastian </a:t>
            </a:r>
            <a:r>
              <a:rPr lang="en-US" sz="3200" b="1" dirty="0" err="1" smtClean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Thrun</a:t>
            </a:r>
            <a:r>
              <a:rPr lang="en-US" sz="2000" b="1" dirty="0">
                <a:latin typeface="Georgia" pitchFamily="18" charset="0"/>
                <a:cs typeface="Times New Roman" pitchFamily="18" charset="0"/>
              </a:rPr>
              <a:t/>
            </a:r>
            <a:br>
              <a:rPr lang="en-US" sz="2000" b="1" dirty="0">
                <a:latin typeface="Georgia" pitchFamily="18" charset="0"/>
                <a:cs typeface="Times New Roman" pitchFamily="18" charset="0"/>
              </a:rPr>
            </a:br>
            <a:endParaRPr lang="en-US" sz="2000" b="1" dirty="0" smtClean="0">
              <a:latin typeface="Georgia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US" sz="2800" b="1" dirty="0" smtClean="0">
                <a:latin typeface="Georgia" pitchFamily="18" charset="0"/>
                <a:cs typeface="Times New Roman" pitchFamily="18" charset="0"/>
              </a:rPr>
              <a:t>Stanford </a:t>
            </a:r>
            <a:r>
              <a:rPr lang="en-US" sz="2800" b="1" dirty="0">
                <a:latin typeface="Georgia" pitchFamily="18" charset="0"/>
                <a:cs typeface="Times New Roman" pitchFamily="18" charset="0"/>
              </a:rPr>
              <a:t>Professor </a:t>
            </a:r>
            <a:endParaRPr lang="en-US" sz="2800" b="1" dirty="0" smtClean="0">
              <a:latin typeface="Georgia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US" sz="2800" b="1" dirty="0" smtClean="0">
                <a:latin typeface="Georgia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latin typeface="Georgia" pitchFamily="18" charset="0"/>
                <a:cs typeface="Times New Roman" pitchFamily="18" charset="0"/>
              </a:rPr>
              <a:t>co-founder and chairman of a MOOC</a:t>
            </a:r>
            <a:r>
              <a:rPr lang="en-US" sz="2800" b="1" dirty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, </a:t>
            </a:r>
            <a:r>
              <a:rPr lang="en-US" sz="2800" b="1" dirty="0" err="1" smtClean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Udacity</a:t>
            </a:r>
            <a:r>
              <a:rPr lang="en-US" sz="2800" b="1" dirty="0" smtClean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 (</a:t>
            </a:r>
            <a:r>
              <a:rPr lang="en-US" sz="2800" b="1" dirty="0" smtClean="0">
                <a:latin typeface="Georgia" pitchFamily="18" charset="0"/>
                <a:cs typeface="Times New Roman" pitchFamily="18" charset="0"/>
              </a:rPr>
              <a:t>a tad </a:t>
            </a:r>
            <a:r>
              <a:rPr lang="en-US" sz="1400" b="1" dirty="0" smtClean="0">
                <a:latin typeface="Georgia" pitchFamily="18" charset="0"/>
                <a:cs typeface="Times New Roman" pitchFamily="18" charset="0"/>
              </a:rPr>
              <a:t>(little) </a:t>
            </a:r>
            <a:r>
              <a:rPr lang="en-US" sz="2800" b="1" dirty="0" smtClean="0">
                <a:latin typeface="Georgia" pitchFamily="18" charset="0"/>
                <a:cs typeface="Times New Roman" pitchFamily="18" charset="0"/>
              </a:rPr>
              <a:t>more difficult than </a:t>
            </a:r>
            <a:r>
              <a:rPr lang="en-US" sz="2800" b="1" dirty="0" err="1" smtClean="0">
                <a:latin typeface="Georgia" pitchFamily="18" charset="0"/>
                <a:cs typeface="Times New Roman" pitchFamily="18" charset="0"/>
              </a:rPr>
              <a:t>Coursera</a:t>
            </a:r>
            <a:r>
              <a:rPr lang="en-US" sz="2800" b="1" dirty="0" err="1" smtClean="0"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sz="2800" b="1" dirty="0" err="1" smtClean="0">
                <a:latin typeface="Georgia" pitchFamily="18" charset="0"/>
                <a:cs typeface="Times New Roman" pitchFamily="18" charset="0"/>
              </a:rPr>
              <a:t>s</a:t>
            </a:r>
            <a:r>
              <a:rPr lang="en-US" sz="2800" b="1" dirty="0" smtClean="0">
                <a:latin typeface="Georgia" pitchFamily="18" charset="0"/>
                <a:cs typeface="Times New Roman" pitchFamily="18" charset="0"/>
              </a:rPr>
              <a:t>.)</a:t>
            </a:r>
            <a:endParaRPr lang="en-US" sz="2800" b="1" dirty="0">
              <a:latin typeface="Georgia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endParaRPr lang="en-US" sz="2800" b="1" dirty="0">
              <a:latin typeface="Georgia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US" sz="2800" b="1" dirty="0" smtClean="0">
                <a:latin typeface="Georgia" pitchFamily="18" charset="0"/>
                <a:cs typeface="Times New Roman" pitchFamily="18" charset="0"/>
              </a:rPr>
              <a:t>CEO </a:t>
            </a:r>
            <a:r>
              <a:rPr lang="en-US" sz="2800" b="1" dirty="0">
                <a:latin typeface="Georgia" pitchFamily="18" charset="0"/>
                <a:cs typeface="Times New Roman" pitchFamily="18" charset="0"/>
              </a:rPr>
              <a:t>of the Kitty Hawk Corporation, </a:t>
            </a:r>
            <a:endParaRPr lang="en-US" sz="2800" b="1" dirty="0" smtClean="0">
              <a:latin typeface="Georgia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US" sz="2800" b="1" dirty="0" smtClean="0">
                <a:latin typeface="Georgia" pitchFamily="18" charset="0"/>
                <a:cs typeface="Times New Roman" pitchFamily="18" charset="0"/>
              </a:rPr>
              <a:t>founder </a:t>
            </a:r>
            <a:r>
              <a:rPr lang="en-US" sz="2800" b="1" dirty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Google X and Google</a:t>
            </a:r>
            <a:r>
              <a:rPr lang="en-US" sz="2800" b="1" dirty="0">
                <a:solidFill>
                  <a:srgbClr val="FF0000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sz="2800" b="1" dirty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s self driving car </a:t>
            </a:r>
            <a:r>
              <a:rPr lang="en-US" sz="2800" b="1" dirty="0" smtClean="0">
                <a:latin typeface="Georgia" pitchFamily="18" charset="0"/>
                <a:cs typeface="Times New Roman" pitchFamily="18" charset="0"/>
              </a:rPr>
              <a:t>.</a:t>
            </a:r>
            <a:endParaRPr lang="en-US" sz="2800" b="1" dirty="0">
              <a:latin typeface="Georgia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endParaRPr lang="en-US" sz="2400" b="1" dirty="0">
              <a:latin typeface="Georgia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endParaRPr lang="en-US" sz="2400" dirty="0">
              <a:latin typeface="Georgia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endParaRPr lang="en-US" dirty="0"/>
          </a:p>
        </p:txBody>
      </p:sp>
      <p:pic>
        <p:nvPicPr>
          <p:cNvPr id="48131" name="Picture 2" descr="https://cdn-images-1.medium.com/max/800/1*ZDd4SxInRYPauytwGcqBLw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429000"/>
            <a:ext cx="9144000" cy="340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build="p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/>
          <p:cNvSpPr>
            <a:spLocks noChangeArrowheads="1"/>
          </p:cNvSpPr>
          <p:nvPr/>
        </p:nvSpPr>
        <p:spPr bwMode="auto">
          <a:xfrm>
            <a:off x="0" y="428179"/>
            <a:ext cx="4800600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en-US" sz="2800" b="1" dirty="0" err="1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Kok</a:t>
            </a:r>
            <a:r>
              <a:rPr lang="en-US" sz="2800" b="1" dirty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-Leong </a:t>
            </a:r>
            <a:r>
              <a:rPr lang="en-US" sz="2800" b="1" dirty="0" err="1" smtClean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Seow</a:t>
            </a:r>
            <a:r>
              <a:rPr lang="en-US" sz="2800" b="1" dirty="0">
                <a:latin typeface="Georgia" pitchFamily="18" charset="0"/>
                <a:cs typeface="Times New Roman" pitchFamily="18" charset="0"/>
              </a:rPr>
              <a:t/>
            </a:r>
            <a:br>
              <a:rPr lang="en-US" sz="2800" b="1" dirty="0">
                <a:latin typeface="Georgia" pitchFamily="18" charset="0"/>
                <a:cs typeface="Times New Roman" pitchFamily="18" charset="0"/>
              </a:rPr>
            </a:br>
            <a:r>
              <a:rPr lang="en-US" sz="2800" b="1" dirty="0">
                <a:latin typeface="Georgia" pitchFamily="18" charset="0"/>
                <a:cs typeface="Times New Roman" pitchFamily="18" charset="0"/>
              </a:rPr>
              <a:t>has worked on creating</a:t>
            </a:r>
            <a:r>
              <a:rPr lang="en-US" sz="2800" b="1" dirty="0">
                <a:latin typeface="Calibri" pitchFamily="34" charset="0"/>
                <a:cs typeface="Times New Roman" pitchFamily="18" charset="0"/>
              </a:rPr>
              <a:t> </a:t>
            </a:r>
            <a:r>
              <a:rPr lang="en-US" sz="2800" b="1" dirty="0">
                <a:solidFill>
                  <a:srgbClr val="0000FF"/>
                </a:solidFill>
                <a:latin typeface="Georgia" pitchFamily="18" charset="0"/>
                <a:cs typeface="Times New Roman" pitchFamily="18" charset="0"/>
                <a:hlinkClick r:id="rId2"/>
              </a:rPr>
              <a:t>quantum neural networks</a:t>
            </a:r>
            <a:r>
              <a:rPr lang="en-US" sz="2800" b="1" dirty="0">
                <a:latin typeface="Calibri" pitchFamily="34" charset="0"/>
                <a:cs typeface="Times New Roman" pitchFamily="18" charset="0"/>
              </a:rPr>
              <a:t> </a:t>
            </a:r>
            <a:r>
              <a:rPr lang="en-US" sz="2800" b="1" dirty="0">
                <a:latin typeface="Georgia" pitchFamily="18" charset="0"/>
                <a:cs typeface="Times New Roman" pitchFamily="18" charset="0"/>
              </a:rPr>
              <a:t>and is the creator of</a:t>
            </a:r>
            <a:r>
              <a:rPr lang="en-US" sz="2800" b="1" dirty="0">
                <a:latin typeface="Calibri" pitchFamily="34" charset="0"/>
                <a:cs typeface="Times New Roman" pitchFamily="18" charset="0"/>
              </a:rPr>
              <a:t> </a:t>
            </a:r>
            <a:r>
              <a:rPr lang="en-US" sz="2800" b="1" dirty="0">
                <a:solidFill>
                  <a:srgbClr val="0000FF"/>
                </a:solidFill>
                <a:latin typeface="Georgia" pitchFamily="18" charset="0"/>
                <a:cs typeface="Times New Roman" pitchFamily="18" charset="0"/>
                <a:hlinkClick r:id="rId3"/>
              </a:rPr>
              <a:t>KSEOW.com</a:t>
            </a:r>
            <a:r>
              <a:rPr lang="en-US" sz="2800" b="1" dirty="0">
                <a:latin typeface="Georgia" pitchFamily="18" charset="0"/>
                <a:cs typeface="Times New Roman" pitchFamily="18" charset="0"/>
              </a:rPr>
              <a:t>, a leading website that teaches machine learning intuitively in </a:t>
            </a:r>
            <a:endParaRPr lang="en-US" sz="2800" b="1" dirty="0" smtClean="0">
              <a:latin typeface="Georgia" pitchFamily="18" charset="0"/>
              <a:cs typeface="Times New Roman" pitchFamily="18" charset="0"/>
            </a:endParaRPr>
          </a:p>
          <a:p>
            <a:pPr eaLnBrk="0" hangingPunct="0"/>
            <a:r>
              <a:rPr lang="en-US" sz="3200" b="1" dirty="0" smtClean="0"/>
              <a:t> </a:t>
            </a:r>
          </a:p>
          <a:p>
            <a:pPr eaLnBrk="0" hangingPunct="0"/>
            <a:r>
              <a:rPr lang="en-US" sz="3200" b="1" dirty="0" smtClean="0">
                <a:solidFill>
                  <a:srgbClr val="FF0000"/>
                </a:solidFill>
              </a:rPr>
              <a:t>“</a:t>
            </a:r>
            <a:r>
              <a:rPr lang="en-US" sz="3200" b="1" dirty="0">
                <a:solidFill>
                  <a:srgbClr val="FF0000"/>
                </a:solidFill>
              </a:rPr>
              <a:t>tells a </a:t>
            </a:r>
            <a:r>
              <a:rPr lang="en-US" sz="3200" b="1" dirty="0" err="1">
                <a:solidFill>
                  <a:srgbClr val="FF0000"/>
                </a:solidFill>
              </a:rPr>
              <a:t>story”style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pPr eaLnBrk="0" hangingPunct="0"/>
            <a:endParaRPr lang="en-US" sz="3200" b="1" dirty="0" smtClean="0">
              <a:solidFill>
                <a:srgbClr val="FF0000"/>
              </a:solidFill>
            </a:endParaRPr>
          </a:p>
          <a:p>
            <a:pPr eaLnBrk="0" hangingPunct="0"/>
            <a:r>
              <a:rPr lang="en-US" sz="3200" b="1" dirty="0" smtClean="0">
                <a:solidFill>
                  <a:srgbClr val="FF0000"/>
                </a:solidFill>
              </a:rPr>
              <a:t>“weird imagery/analogy” </a:t>
            </a:r>
            <a:r>
              <a:rPr lang="en-US" sz="3200" b="1" dirty="0" smtClean="0"/>
              <a:t>way 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endParaRPr lang="en-US" sz="3200" b="1" dirty="0"/>
          </a:p>
        </p:txBody>
      </p:sp>
      <p:pic>
        <p:nvPicPr>
          <p:cNvPr id="49155" name="Picture 3" descr="Image result for Kok-Leong Seo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0"/>
            <a:ext cx="4267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 noChangeArrowheads="1"/>
          </p:cNvSpPr>
          <p:nvPr/>
        </p:nvSpPr>
        <p:spPr bwMode="auto">
          <a:xfrm>
            <a:off x="0" y="4611231"/>
            <a:ext cx="9144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en-US" sz="2800" b="1" dirty="0">
                <a:latin typeface="Georgia" pitchFamily="18" charset="0"/>
                <a:cs typeface="Times New Roman" pitchFamily="18" charset="0"/>
              </a:rPr>
              <a:t>Andrej </a:t>
            </a:r>
            <a:r>
              <a:rPr lang="en-US" sz="2800" b="1" dirty="0" err="1" smtClean="0">
                <a:latin typeface="Georgia" pitchFamily="18" charset="0"/>
                <a:cs typeface="Times New Roman" pitchFamily="18" charset="0"/>
              </a:rPr>
              <a:t>Karpathy</a:t>
            </a:r>
            <a:r>
              <a:rPr lang="en-US" sz="2800" b="1" dirty="0">
                <a:latin typeface="Georgia" pitchFamily="18" charset="0"/>
                <a:cs typeface="Times New Roman" pitchFamily="18" charset="0"/>
              </a:rPr>
              <a:t/>
            </a:r>
            <a:br>
              <a:rPr lang="en-US" sz="2800" b="1" dirty="0">
                <a:latin typeface="Georgia" pitchFamily="18" charset="0"/>
                <a:cs typeface="Times New Roman" pitchFamily="18" charset="0"/>
              </a:rPr>
            </a:br>
            <a:r>
              <a:rPr lang="en-US" sz="2800" b="1" dirty="0" smtClean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director </a:t>
            </a:r>
            <a:r>
              <a:rPr lang="en-US" sz="2800" b="1" dirty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of AI at </a:t>
            </a:r>
            <a:r>
              <a:rPr lang="en-US" sz="2800" b="1" dirty="0" smtClean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Tesla.</a:t>
            </a:r>
            <a:endParaRPr lang="en-US" sz="2800" b="1" dirty="0">
              <a:solidFill>
                <a:srgbClr val="FF0000"/>
              </a:solidFill>
              <a:latin typeface="Georgia" pitchFamily="18" charset="0"/>
              <a:cs typeface="Times New Roman" pitchFamily="18" charset="0"/>
            </a:endParaRPr>
          </a:p>
          <a:p>
            <a:pPr eaLnBrk="0" hangingPunct="0"/>
            <a:endParaRPr lang="en-US" sz="2800" b="1" dirty="0">
              <a:latin typeface="Georgia" pitchFamily="18" charset="0"/>
              <a:cs typeface="Times New Roman" pitchFamily="18" charset="0"/>
            </a:endParaRPr>
          </a:p>
          <a:p>
            <a:pPr eaLnBrk="0" hangingPunct="0"/>
            <a:r>
              <a:rPr lang="en-US" sz="2800" b="1" dirty="0">
                <a:latin typeface="Georgia" pitchFamily="18" charset="0"/>
                <a:cs typeface="Times New Roman" pitchFamily="18" charset="0"/>
              </a:rPr>
              <a:t>Andrej</a:t>
            </a:r>
            <a:r>
              <a:rPr lang="en-US" sz="2800" b="1" dirty="0">
                <a:cs typeface="Times New Roman" pitchFamily="18" charset="0"/>
              </a:rPr>
              <a:t>’</a:t>
            </a:r>
            <a:r>
              <a:rPr lang="en-US" sz="2800" b="1" dirty="0">
                <a:latin typeface="Georgia" pitchFamily="18" charset="0"/>
                <a:cs typeface="Times New Roman" pitchFamily="18" charset="0"/>
              </a:rPr>
              <a:t>s blog, </a:t>
            </a:r>
            <a:r>
              <a:rPr lang="en-US" sz="2800" b="1" dirty="0" smtClean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karpathy.github.i0</a:t>
            </a:r>
            <a:r>
              <a:rPr lang="en-US" sz="2800" b="1" dirty="0" smtClean="0">
                <a:latin typeface="Georgia" pitchFamily="18" charset="0"/>
                <a:cs typeface="Times New Roman" pitchFamily="18" charset="0"/>
              </a:rPr>
              <a:t>, </a:t>
            </a:r>
            <a:r>
              <a:rPr lang="en-US" sz="2800" b="1" dirty="0">
                <a:latin typeface="Georgia" pitchFamily="18" charset="0"/>
                <a:cs typeface="Times New Roman" pitchFamily="18" charset="0"/>
              </a:rPr>
              <a:t>provides good insights on niche subjects in machine learning. </a:t>
            </a:r>
            <a:endParaRPr lang="en-US" sz="2800" b="1" dirty="0"/>
          </a:p>
        </p:txBody>
      </p:sp>
      <p:pic>
        <p:nvPicPr>
          <p:cNvPr id="50179" name="Picture 5" descr="Image result for Andrej Karpath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457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194" name="Picture 2" descr="https://s3.amazonaws.com/element-ai-bucket/AaronCourvil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7010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59" name="Rectangle 2"/>
          <p:cNvSpPr>
            <a:spLocks noChangeArrowheads="1"/>
          </p:cNvSpPr>
          <p:nvPr/>
        </p:nvSpPr>
        <p:spPr bwMode="auto">
          <a:xfrm>
            <a:off x="0" y="4038600"/>
            <a:ext cx="31518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Aaron </a:t>
            </a:r>
            <a:r>
              <a:rPr lang="en-US" sz="3600" b="1" dirty="0" err="1">
                <a:solidFill>
                  <a:srgbClr val="FF0000"/>
                </a:solidFill>
              </a:rPr>
              <a:t>Courville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4795897"/>
            <a:ext cx="91440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 err="1" smtClean="0"/>
              <a:t>Deptt</a:t>
            </a:r>
            <a:r>
              <a:rPr lang="en-US" sz="3200" b="1" dirty="0" smtClean="0"/>
              <a:t> </a:t>
            </a:r>
            <a:r>
              <a:rPr lang="en-US" sz="3200" b="1" dirty="0"/>
              <a:t>of Computer Science and Operations Research </a:t>
            </a:r>
            <a:r>
              <a:rPr lang="en-US" sz="3200" b="1" dirty="0" smtClean="0">
                <a:solidFill>
                  <a:srgbClr val="FF0000"/>
                </a:solidFill>
              </a:rPr>
              <a:t>University </a:t>
            </a:r>
            <a:r>
              <a:rPr lang="en-US" sz="3200" b="1" dirty="0">
                <a:solidFill>
                  <a:srgbClr val="FF0000"/>
                </a:solidFill>
              </a:rPr>
              <a:t>of Montreal, 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3200" b="1" dirty="0" smtClean="0">
                <a:solidFill>
                  <a:srgbClr val="FF0000"/>
                </a:solidFill>
              </a:rPr>
              <a:t>Member </a:t>
            </a:r>
            <a:r>
              <a:rPr lang="en-US" sz="3200" b="1" dirty="0">
                <a:solidFill>
                  <a:srgbClr val="FF0000"/>
                </a:solidFill>
              </a:rPr>
              <a:t>of MILA (Montreal Institute for Learning Algorithms).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2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2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538" name="Picture 2" descr="https://images-na.ssl-images-amazon.com/images/I/61fim5QqaqL._SX373_BO1,204,203,200_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Image resul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8200"/>
            <a:ext cx="3810000" cy="4953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962400" y="0"/>
            <a:ext cx="51816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Director of Machine learning in Apple Inc.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Ian </a:t>
            </a:r>
            <a:r>
              <a:rPr lang="en-US" sz="3200" b="1" dirty="0" err="1" smtClean="0"/>
              <a:t>Goodfellow</a:t>
            </a:r>
            <a:r>
              <a:rPr lang="en-US" sz="3200" b="1" dirty="0" smtClean="0"/>
              <a:t> is best known for inventing  </a:t>
            </a:r>
            <a:r>
              <a:rPr lang="en-US" sz="3200" b="1" dirty="0" smtClean="0">
                <a:solidFill>
                  <a:srgbClr val="FF0000"/>
                </a:solidFill>
              </a:rPr>
              <a:t>Generative </a:t>
            </a:r>
            <a:r>
              <a:rPr lang="en-US" sz="3200" b="1" dirty="0" err="1" smtClean="0">
                <a:solidFill>
                  <a:srgbClr val="FF0000"/>
                </a:solidFill>
              </a:rPr>
              <a:t>Adversial</a:t>
            </a:r>
            <a:r>
              <a:rPr lang="en-US" sz="3200" b="1" dirty="0" smtClean="0">
                <a:solidFill>
                  <a:srgbClr val="FF0000"/>
                </a:solidFill>
              </a:rPr>
              <a:t> Networks (GANs)</a:t>
            </a:r>
          </a:p>
          <a:p>
            <a:endParaRPr lang="en-US" sz="3600" b="1" dirty="0" smtClean="0"/>
          </a:p>
          <a:p>
            <a:r>
              <a:rPr lang="en-US" sz="3600" b="1" dirty="0" smtClean="0"/>
              <a:t>In 2014 Ian </a:t>
            </a:r>
            <a:r>
              <a:rPr lang="en-US" sz="3600" b="1" dirty="0" err="1" smtClean="0"/>
              <a:t>Goodfellow</a:t>
            </a:r>
            <a:r>
              <a:rPr lang="en-US" sz="3600" b="1" dirty="0" smtClean="0"/>
              <a:t> came up with a </a:t>
            </a:r>
            <a:r>
              <a:rPr lang="en-US" sz="3600" b="1" dirty="0" smtClean="0">
                <a:solidFill>
                  <a:srgbClr val="FF0000"/>
                </a:solidFill>
              </a:rPr>
              <a:t>genius idea </a:t>
            </a:r>
            <a:r>
              <a:rPr lang="en-US" sz="3600" b="1" dirty="0" smtClean="0"/>
              <a:t>to let two </a:t>
            </a:r>
            <a:r>
              <a:rPr lang="en-US" sz="3600" b="1" dirty="0" smtClean="0">
                <a:solidFill>
                  <a:srgbClr val="FF0000"/>
                </a:solidFill>
              </a:rPr>
              <a:t>adversary networks </a:t>
            </a:r>
            <a:r>
              <a:rPr lang="en-US" sz="3600" b="1" dirty="0" smtClean="0"/>
              <a:t>play a game</a:t>
            </a:r>
          </a:p>
          <a:p>
            <a:endParaRPr lang="en-US" sz="3600" dirty="0" smtClean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943600"/>
            <a:ext cx="3222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Ian </a:t>
            </a:r>
            <a:r>
              <a:rPr lang="en-US" sz="3600" b="1" dirty="0" err="1" smtClean="0">
                <a:solidFill>
                  <a:srgbClr val="FF0000"/>
                </a:solidFill>
              </a:rPr>
              <a:t>Goodfellow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0" y="3995678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One  network-the generator</a:t>
            </a:r>
            <a:r>
              <a:rPr lang="en-US" sz="3600" b="1" dirty="0" smtClean="0"/>
              <a:t>, tries to generate </a:t>
            </a:r>
            <a:r>
              <a:rPr lang="en-US" sz="3600" b="1" dirty="0" smtClean="0">
                <a:solidFill>
                  <a:srgbClr val="FF0000"/>
                </a:solidFill>
              </a:rPr>
              <a:t>fake data </a:t>
            </a:r>
            <a:r>
              <a:rPr lang="en-US" sz="3600" b="1" dirty="0" smtClean="0"/>
              <a:t>to fool the </a:t>
            </a:r>
            <a:r>
              <a:rPr lang="en-US" sz="3600" b="1" dirty="0" smtClean="0">
                <a:solidFill>
                  <a:srgbClr val="FF0000"/>
                </a:solidFill>
              </a:rPr>
              <a:t>second network- the discriminator</a:t>
            </a:r>
            <a:r>
              <a:rPr lang="en-US" sz="3600" b="1" dirty="0" smtClean="0"/>
              <a:t>, into “thinking” that the fake data is real while the discriminator tries it's best to tell the fake from the real.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600" b="1" dirty="0" smtClean="0"/>
              <a:t>Make sure there are no distractions when you are about to watch an online lecture.</a:t>
            </a:r>
            <a:r>
              <a:rPr lang="en-US" sz="3600" dirty="0" smtClean="0"/>
              <a:t> </a:t>
            </a:r>
            <a:endParaRPr lang="en-US" sz="3600" b="1" dirty="0" smtClean="0"/>
          </a:p>
          <a:p>
            <a:pPr>
              <a:buFont typeface="Wingdings" pitchFamily="2" charset="2"/>
              <a:buChar char="Ø"/>
            </a:pPr>
            <a:endParaRPr lang="en-US" sz="3600" b="1" i="1" dirty="0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3600" b="1" dirty="0" smtClean="0">
                <a:solidFill>
                  <a:srgbClr val="FF0000"/>
                </a:solidFill>
              </a:rPr>
              <a:t>Focus on keywords </a:t>
            </a:r>
            <a:r>
              <a:rPr lang="en-US" sz="3600" b="1" dirty="0" smtClean="0"/>
              <a:t>of a lecture, make </a:t>
            </a:r>
            <a:r>
              <a:rPr lang="en-US" sz="3600" b="1" dirty="0" smtClean="0">
                <a:solidFill>
                  <a:srgbClr val="FF0000"/>
                </a:solidFill>
              </a:rPr>
              <a:t>shorthand notes  </a:t>
            </a:r>
            <a:r>
              <a:rPr lang="en-US" sz="3600" b="1" dirty="0" smtClean="0"/>
              <a:t>- </a:t>
            </a:r>
            <a:r>
              <a:rPr lang="en-US" sz="3600" b="1" dirty="0" smtClean="0">
                <a:solidFill>
                  <a:srgbClr val="FF0000"/>
                </a:solidFill>
              </a:rPr>
              <a:t>write important terms, concepts </a:t>
            </a:r>
            <a:r>
              <a:rPr lang="en-US" sz="3600" b="1" dirty="0" smtClean="0"/>
              <a:t>covered in each class, </a:t>
            </a:r>
          </a:p>
          <a:p>
            <a:pPr>
              <a:buFont typeface="Wingdings" pitchFamily="2" charset="2"/>
              <a:buChar char="Ø"/>
            </a:pPr>
            <a:endParaRPr lang="en-US" sz="3600" b="1" dirty="0" smtClean="0"/>
          </a:p>
          <a:p>
            <a:pPr>
              <a:buFont typeface="Wingdings" pitchFamily="2" charset="2"/>
              <a:buChar char="Ø"/>
            </a:pPr>
            <a:r>
              <a:rPr lang="en-US" sz="3600" b="1" dirty="0" smtClean="0"/>
              <a:t>After classes are over for a day or on weekend  consolidate  the notes in another notebook with help of recorded lectures and other resource material.  </a:t>
            </a:r>
          </a:p>
          <a:p>
            <a:pPr>
              <a:buFont typeface="Wingdings" pitchFamily="2" charset="2"/>
              <a:buChar char="Ø"/>
            </a:pPr>
            <a:endParaRPr lang="en-US" sz="3600" b="1" dirty="0" smtClean="0"/>
          </a:p>
          <a:p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Style-based GANs – Generating and Tuning Realistic Artificial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15400" cy="5715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04800" y="6019800"/>
            <a:ext cx="8839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There are now many variants of GANs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09600"/>
            <a:ext cx="914400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4000" b="1" dirty="0" smtClean="0"/>
              <a:t>The fundamental nature of these dual networks is </a:t>
            </a:r>
            <a:r>
              <a:rPr lang="en-US" sz="4000" b="1" dirty="0" smtClean="0">
                <a:solidFill>
                  <a:srgbClr val="FF0000"/>
                </a:solidFill>
              </a:rPr>
              <a:t>to outplay each other</a:t>
            </a:r>
            <a:r>
              <a:rPr lang="en-US" sz="4000" b="1" dirty="0" smtClean="0"/>
              <a:t>. </a:t>
            </a:r>
          </a:p>
          <a:p>
            <a:pPr>
              <a:buFont typeface="Wingdings" pitchFamily="2" charset="2"/>
              <a:buChar char="ü"/>
            </a:pPr>
            <a:endParaRPr lang="en-US" sz="4000" b="1" dirty="0" smtClean="0"/>
          </a:p>
          <a:p>
            <a:pPr>
              <a:buFont typeface="Wingdings" pitchFamily="2" charset="2"/>
              <a:buChar char="ü"/>
            </a:pPr>
            <a:r>
              <a:rPr lang="en-US" sz="4000" b="1" dirty="0" smtClean="0"/>
              <a:t>One generates images to fool the other while the other tries not to be fooled. </a:t>
            </a:r>
          </a:p>
          <a:p>
            <a:pPr>
              <a:buFont typeface="Wingdings" pitchFamily="2" charset="2"/>
              <a:buChar char="ü"/>
            </a:pPr>
            <a:endParaRPr lang="en-US" sz="4000" b="1" dirty="0" smtClean="0"/>
          </a:p>
          <a:p>
            <a:pPr>
              <a:buFont typeface="Wingdings" pitchFamily="2" charset="2"/>
              <a:buChar char="ü"/>
            </a:pPr>
            <a:r>
              <a:rPr lang="en-US" sz="4000" b="1" dirty="0" smtClean="0"/>
              <a:t>Given enough time, the network becomes so good that it </a:t>
            </a:r>
            <a:r>
              <a:rPr lang="en-US" sz="4400" b="1" i="1" dirty="0" smtClean="0">
                <a:solidFill>
                  <a:srgbClr val="FF0000"/>
                </a:solidFill>
              </a:rPr>
              <a:t>ends up making fake images as realistic as possible.</a:t>
            </a:r>
            <a:endParaRPr lang="en-US" sz="4000" b="1" i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6671"/>
            <a:ext cx="9144000" cy="6704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GANs, GANs applicati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74290" cy="51816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525780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Can you guess what’s common among all the faces in this image?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None of these people are real! These faces were generated by a </a:t>
            </a:r>
            <a:r>
              <a:rPr lang="en-US" sz="2400" b="1" u="sng" dirty="0" smtClean="0">
                <a:hlinkClick r:id="rId3"/>
              </a:rPr>
              <a:t>computer vision</a:t>
            </a:r>
            <a:r>
              <a:rPr lang="en-US" sz="2400" b="1" dirty="0" smtClean="0"/>
              <a:t> technique called GANs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 </a:t>
            </a:r>
            <a:r>
              <a:rPr lang="en-US" sz="4800" b="1" dirty="0" smtClean="0">
                <a:solidFill>
                  <a:srgbClr val="FF0000"/>
                </a:solidFill>
              </a:rPr>
              <a:t>GANs are now ubiquitous</a:t>
            </a:r>
            <a:r>
              <a:rPr lang="en-US" sz="4000" dirty="0" smtClean="0"/>
              <a:t>. </a:t>
            </a:r>
          </a:p>
          <a:p>
            <a:r>
              <a:rPr lang="en-US" sz="4000" b="1" dirty="0" smtClean="0"/>
              <a:t>Data scientists and deep learning researchers use this technique to</a:t>
            </a:r>
          </a:p>
          <a:p>
            <a:pPr>
              <a:buFont typeface="Wingdings" pitchFamily="2" charset="2"/>
              <a:buChar char="ü"/>
            </a:pPr>
            <a:r>
              <a:rPr lang="en-US" sz="4000" b="1" dirty="0" smtClean="0"/>
              <a:t> Generate photorealistic images</a:t>
            </a:r>
          </a:p>
          <a:p>
            <a:pPr>
              <a:buFont typeface="Wingdings" pitchFamily="2" charset="2"/>
              <a:buChar char="ü"/>
            </a:pPr>
            <a:r>
              <a:rPr lang="en-US" sz="4000" b="1" dirty="0" smtClean="0"/>
              <a:t>Text to image </a:t>
            </a:r>
          </a:p>
          <a:p>
            <a:pPr>
              <a:buFont typeface="Wingdings" pitchFamily="2" charset="2"/>
              <a:buChar char="ü"/>
            </a:pPr>
            <a:r>
              <a:rPr lang="en-US" sz="4000" b="1" dirty="0" smtClean="0"/>
              <a:t>Change facial expressions </a:t>
            </a:r>
          </a:p>
          <a:p>
            <a:pPr>
              <a:buFont typeface="Wingdings" pitchFamily="2" charset="2"/>
              <a:buChar char="ü"/>
            </a:pPr>
            <a:r>
              <a:rPr lang="en-US" sz="4000" b="1" dirty="0" smtClean="0"/>
              <a:t>Create computer game scenes </a:t>
            </a:r>
          </a:p>
          <a:p>
            <a:pPr>
              <a:buFont typeface="Wingdings" pitchFamily="2" charset="2"/>
              <a:buChar char="ü"/>
            </a:pPr>
            <a:r>
              <a:rPr lang="en-US" sz="4000" b="1" dirty="0" smtClean="0"/>
              <a:t>Visualize designs </a:t>
            </a:r>
          </a:p>
          <a:p>
            <a:pPr>
              <a:buFont typeface="Wingdings" pitchFamily="2" charset="2"/>
              <a:buChar char="ü"/>
            </a:pPr>
            <a:r>
              <a:rPr lang="en-US" sz="4000" b="1" dirty="0" smtClean="0"/>
              <a:t>Converting black and white imagery to color</a:t>
            </a:r>
          </a:p>
          <a:p>
            <a:pPr>
              <a:buFont typeface="Wingdings" pitchFamily="2" charset="2"/>
              <a:buChar char="ü"/>
            </a:pPr>
            <a:r>
              <a:rPr lang="en-US" sz="4000" b="1" dirty="0" smtClean="0"/>
              <a:t>Generate awe-inspiring artwork</a:t>
            </a:r>
            <a:r>
              <a:rPr lang="en-US" sz="4400" b="1" dirty="0" smtClean="0"/>
              <a:t>!</a:t>
            </a:r>
            <a:r>
              <a:rPr lang="en-US" sz="4400" dirty="0" smtClean="0"/>
              <a:t> </a:t>
            </a:r>
            <a:endParaRPr lang="en-US" sz="4400" dirty="0"/>
          </a:p>
        </p:txBody>
      </p:sp>
      <p:sp>
        <p:nvSpPr>
          <p:cNvPr id="196610" name="AutoShape 2" descr="GA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iro.medium.com/max/750/1*yfzIIr86ZZzdLoJSB_uuMg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0"/>
            <a:ext cx="7641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Vice President, Chief AI Scientist at </a:t>
            </a:r>
            <a:r>
              <a:rPr lang="en-US" sz="3200" dirty="0" err="1" smtClean="0">
                <a:solidFill>
                  <a:schemeClr val="bg1"/>
                </a:solidFill>
              </a:rPr>
              <a:t>Facebook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Yann LeCun â Facebook Researc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95400"/>
            <a:ext cx="3886200" cy="396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4038600" y="-190083"/>
            <a:ext cx="5105400" cy="7232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Director </a:t>
            </a:r>
            <a:r>
              <a:rPr lang="en-US" sz="3200" b="1" dirty="0"/>
              <a:t>of AI Research at </a:t>
            </a:r>
            <a:r>
              <a:rPr lang="en-US" sz="3200" b="1" dirty="0" err="1" smtClean="0"/>
              <a:t>Facebook</a:t>
            </a:r>
            <a:endParaRPr lang="en-US" sz="3200" b="1" dirty="0"/>
          </a:p>
          <a:p>
            <a:pPr>
              <a:buFont typeface="Wingdings" pitchFamily="2" charset="2"/>
              <a:buChar char="ü"/>
            </a:pPr>
            <a:r>
              <a:rPr lang="en-US" sz="3200" b="1" dirty="0"/>
              <a:t>Professor at NYU</a:t>
            </a:r>
          </a:p>
          <a:p>
            <a:endParaRPr lang="en-GB" altLang="ko-KR" sz="3200" b="1" dirty="0" smtClean="0"/>
          </a:p>
          <a:p>
            <a:r>
              <a:rPr lang="en-GB" altLang="ko-KR" sz="3200" b="1" dirty="0" smtClean="0"/>
              <a:t>In </a:t>
            </a:r>
            <a:r>
              <a:rPr lang="en-GB" altLang="ko-KR" sz="3200" b="1" dirty="0"/>
              <a:t>1995, </a:t>
            </a:r>
            <a:r>
              <a:rPr lang="en-GB" altLang="ko-KR" sz="3200" b="1" dirty="0" err="1">
                <a:solidFill>
                  <a:srgbClr val="CC0000"/>
                </a:solidFill>
              </a:rPr>
              <a:t>Yann</a:t>
            </a:r>
            <a:r>
              <a:rPr lang="en-GB" altLang="ko-KR" sz="3200" b="1" dirty="0">
                <a:solidFill>
                  <a:srgbClr val="CC0000"/>
                </a:solidFill>
              </a:rPr>
              <a:t> </a:t>
            </a:r>
            <a:r>
              <a:rPr lang="en-GB" altLang="ko-KR" sz="3200" b="1" dirty="0" err="1">
                <a:solidFill>
                  <a:srgbClr val="CC0000"/>
                </a:solidFill>
              </a:rPr>
              <a:t>LeCun</a:t>
            </a:r>
            <a:r>
              <a:rPr lang="en-GB" altLang="ko-KR" sz="3200" b="1" dirty="0"/>
              <a:t> and </a:t>
            </a:r>
            <a:r>
              <a:rPr lang="en-GB" altLang="ko-KR" sz="3200" b="1" dirty="0" err="1">
                <a:solidFill>
                  <a:srgbClr val="CC0000"/>
                </a:solidFill>
              </a:rPr>
              <a:t>Yoshua</a:t>
            </a:r>
            <a:r>
              <a:rPr lang="en-GB" altLang="ko-KR" sz="3200" b="1" dirty="0">
                <a:solidFill>
                  <a:srgbClr val="CC0000"/>
                </a:solidFill>
              </a:rPr>
              <a:t> </a:t>
            </a:r>
            <a:r>
              <a:rPr lang="en-GB" altLang="ko-KR" sz="3200" b="1" dirty="0" err="1">
                <a:solidFill>
                  <a:srgbClr val="CC0000"/>
                </a:solidFill>
              </a:rPr>
              <a:t>Bengio</a:t>
            </a:r>
            <a:r>
              <a:rPr lang="en-GB" altLang="ko-KR" sz="3200" b="1" dirty="0"/>
              <a:t> introduced the concept of </a:t>
            </a:r>
            <a:r>
              <a:rPr lang="en-GB" altLang="ko-KR" sz="4800" b="1" dirty="0" err="1">
                <a:solidFill>
                  <a:srgbClr val="FF0000"/>
                </a:solidFill>
              </a:rPr>
              <a:t>C</a:t>
            </a:r>
            <a:r>
              <a:rPr lang="en-GB" altLang="ko-KR" sz="4800" b="1" dirty="0" err="1" smtClean="0">
                <a:solidFill>
                  <a:srgbClr val="FF0000"/>
                </a:solidFill>
              </a:rPr>
              <a:t>onvolutional</a:t>
            </a:r>
            <a:r>
              <a:rPr lang="en-GB" altLang="ko-KR" sz="4800" b="1" dirty="0" smtClean="0">
                <a:solidFill>
                  <a:srgbClr val="FF0000"/>
                </a:solidFill>
              </a:rPr>
              <a:t> </a:t>
            </a:r>
            <a:r>
              <a:rPr lang="en-GB" altLang="ko-KR" sz="4800" b="1" dirty="0">
                <a:solidFill>
                  <a:srgbClr val="FF0000"/>
                </a:solidFill>
              </a:rPr>
              <a:t>N</a:t>
            </a:r>
            <a:r>
              <a:rPr lang="en-GB" altLang="ko-KR" sz="4800" b="1" dirty="0" smtClean="0">
                <a:solidFill>
                  <a:srgbClr val="FF0000"/>
                </a:solidFill>
              </a:rPr>
              <a:t>eural Networks(CNNs)</a:t>
            </a:r>
            <a:r>
              <a:rPr lang="en-US" sz="3200" b="1" dirty="0" smtClean="0"/>
              <a:t>– </a:t>
            </a:r>
            <a:r>
              <a:rPr lang="en-US" sz="3200" b="1" dirty="0"/>
              <a:t>a type of </a:t>
            </a:r>
            <a:r>
              <a:rPr lang="en-US" sz="3200" b="1" dirty="0" smtClean="0"/>
              <a:t>ANN </a:t>
            </a:r>
            <a:r>
              <a:rPr lang="en-US" sz="3200" b="1" dirty="0"/>
              <a:t>which helps in extremely precise image recognition</a:t>
            </a:r>
            <a:r>
              <a:rPr lang="en-US" sz="3200" b="1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5410200"/>
            <a:ext cx="32620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err="1" smtClean="0">
                <a:hlinkClick r:id="rId3"/>
              </a:rPr>
              <a:t>Yann</a:t>
            </a:r>
            <a:r>
              <a:rPr lang="en-US" sz="4800" b="1" dirty="0" smtClean="0">
                <a:hlinkClick r:id="rId3"/>
              </a:rPr>
              <a:t> </a:t>
            </a:r>
            <a:r>
              <a:rPr lang="en-US" sz="4800" b="1" dirty="0" err="1" smtClean="0">
                <a:hlinkClick r:id="rId3"/>
              </a:rPr>
              <a:t>LeCun</a:t>
            </a:r>
            <a:r>
              <a:rPr lang="en-US" sz="4800" b="1" dirty="0" smtClean="0"/>
              <a:t> </a:t>
            </a:r>
            <a:endParaRPr lang="en-US" sz="4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TuringAward2018 hashtag on Twit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28600"/>
            <a:ext cx="9144000" cy="5867400"/>
          </a:xfrm>
          <a:prstGeom prst="rect">
            <a:avLst/>
          </a:prstGeom>
          <a:noFill/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410200"/>
            <a:ext cx="92297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1"/>
          <p:cNvSpPr>
            <a:spLocks noChangeArrowheads="1"/>
          </p:cNvSpPr>
          <p:nvPr/>
        </p:nvSpPr>
        <p:spPr bwMode="auto">
          <a:xfrm>
            <a:off x="0" y="0"/>
            <a:ext cx="51816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3200" b="1" dirty="0">
                <a:latin typeface="Calibri" pitchFamily="34" charset="0"/>
              </a:rPr>
              <a:t>A.M. Turing Award</a:t>
            </a:r>
            <a:r>
              <a:rPr lang="en-US" sz="3200" dirty="0">
                <a:latin typeface="Calibri" pitchFamily="34" charset="0"/>
              </a:rPr>
              <a:t> </a:t>
            </a:r>
            <a:r>
              <a:rPr lang="en-US" sz="3200" b="1" dirty="0">
                <a:latin typeface="Calibri" pitchFamily="34" charset="0"/>
              </a:rPr>
              <a:t>is an annual prize given by the </a:t>
            </a:r>
            <a:r>
              <a:rPr lang="en-US" sz="3200" b="1" dirty="0">
                <a:latin typeface="Calibri" pitchFamily="34" charset="0"/>
                <a:hlinkClick r:id="rId2" tooltip="Association for Computing Machinery"/>
              </a:rPr>
              <a:t>Association for Computing Machinery</a:t>
            </a:r>
            <a:r>
              <a:rPr lang="en-US" sz="3200" b="1" dirty="0">
                <a:latin typeface="Calibri" pitchFamily="34" charset="0"/>
              </a:rPr>
              <a:t> (</a:t>
            </a:r>
            <a:r>
              <a:rPr lang="en-US" sz="3200" b="1" dirty="0" smtClean="0">
                <a:latin typeface="Calibri" pitchFamily="34" charset="0"/>
              </a:rPr>
              <a:t>ACM)</a:t>
            </a:r>
          </a:p>
          <a:p>
            <a:pPr>
              <a:buFont typeface="Wingdings" pitchFamily="2" charset="2"/>
              <a:buChar char="§"/>
            </a:pP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</a:rPr>
              <a:t>Recognized </a:t>
            </a:r>
            <a:r>
              <a:rPr lang="en-US" sz="3200" b="1" dirty="0">
                <a:solidFill>
                  <a:srgbClr val="FF0000"/>
                </a:solidFill>
                <a:latin typeface="Calibri" pitchFamily="34" charset="0"/>
              </a:rPr>
              <a:t>as the highest distinction in computer </a:t>
            </a: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</a:rPr>
              <a:t>science</a:t>
            </a:r>
            <a:endParaRPr lang="en-US" sz="3200" b="1" dirty="0">
              <a:solidFill>
                <a:srgbClr val="FF0000"/>
              </a:solidFill>
              <a:latin typeface="Calibri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3600" b="1" dirty="0">
                <a:latin typeface="Calibri" pitchFamily="34" charset="0"/>
                <a:hlinkClick r:id="rId3" tooltip="List of prizes known as the Nobel of a field"/>
              </a:rPr>
              <a:t>Nobel Prize of computing</a:t>
            </a:r>
            <a:r>
              <a:rPr lang="en-US" sz="3600" b="1" dirty="0">
                <a:latin typeface="Calibri" pitchFamily="34" charset="0"/>
              </a:rPr>
              <a:t>.</a:t>
            </a:r>
          </a:p>
          <a:p>
            <a:endParaRPr lang="en-US" sz="6600" baseline="30000" dirty="0">
              <a:latin typeface="Calibri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057233"/>
            <a:ext cx="9144000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3200" dirty="0" smtClean="0">
              <a:latin typeface="Calibri" pitchFamily="34" charset="0"/>
            </a:endParaRPr>
          </a:p>
          <a:p>
            <a:r>
              <a:rPr lang="en-US" sz="3200" b="1" dirty="0" smtClean="0"/>
              <a:t>First </a:t>
            </a:r>
            <a:r>
              <a:rPr lang="en-US" sz="3200" b="1" dirty="0"/>
              <a:t>Turing Award to </a:t>
            </a:r>
            <a:r>
              <a:rPr lang="en-US" sz="3200" b="1" dirty="0">
                <a:solidFill>
                  <a:srgbClr val="FF0000"/>
                </a:solidFill>
              </a:rPr>
              <a:t>Alan J Perlis</a:t>
            </a:r>
            <a:r>
              <a:rPr lang="en-US" sz="3200" b="1" dirty="0"/>
              <a:t>, </a:t>
            </a:r>
            <a:r>
              <a:rPr lang="en-US" sz="3200" b="1" dirty="0" smtClean="0"/>
              <a:t>1966</a:t>
            </a:r>
          </a:p>
          <a:p>
            <a:r>
              <a:rPr lang="en-US" sz="3200" b="1" dirty="0" smtClean="0"/>
              <a:t>For </a:t>
            </a:r>
            <a:r>
              <a:rPr lang="en-US" sz="3200" b="1" dirty="0"/>
              <a:t>his influence in the area of </a:t>
            </a:r>
            <a:endParaRPr lang="en-US" sz="3200" b="1" dirty="0" smtClean="0"/>
          </a:p>
          <a:p>
            <a:r>
              <a:rPr lang="en-US" sz="4000" b="1" dirty="0" smtClean="0">
                <a:solidFill>
                  <a:srgbClr val="FF0000"/>
                </a:solidFill>
              </a:rPr>
              <a:t>Advanced </a:t>
            </a:r>
            <a:r>
              <a:rPr lang="en-US" sz="4000" b="1" dirty="0">
                <a:solidFill>
                  <a:srgbClr val="FF0000"/>
                </a:solidFill>
              </a:rPr>
              <a:t>programming techniques and compiler construction</a:t>
            </a:r>
            <a:r>
              <a:rPr lang="en-US" sz="3200" b="1" dirty="0"/>
              <a:t>.</a:t>
            </a:r>
          </a:p>
        </p:txBody>
      </p:sp>
      <p:pic>
        <p:nvPicPr>
          <p:cNvPr id="228356" name="Picture 4" descr="A. J. Perlis "/>
          <p:cNvPicPr>
            <a:picLocks noChangeAspect="1" noChangeArrowheads="1"/>
          </p:cNvPicPr>
          <p:nvPr/>
        </p:nvPicPr>
        <p:blipFill>
          <a:blip r:embed="rId4" cstate="print">
            <a:lum bright="-36000"/>
          </a:blip>
          <a:srcRect/>
          <a:stretch>
            <a:fillRect/>
          </a:stretch>
        </p:blipFill>
        <p:spPr bwMode="auto">
          <a:xfrm>
            <a:off x="5113037" y="0"/>
            <a:ext cx="403096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8" grpId="0"/>
      <p:bldP spid="5" grpId="0" build="allAtOnce"/>
      <p:bldP spid="5" grpI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955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Alan Turing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r>
              <a:rPr lang="en-US" sz="2800" b="1" dirty="0" smtClean="0"/>
              <a:t> the father of computer science and artificial intelligence who broke Adolf Hitler's Enigma code system in World War II</a:t>
            </a:r>
          </a:p>
          <a:p>
            <a:r>
              <a:rPr lang="en-US" sz="2800" b="1" dirty="0" smtClean="0"/>
              <a:t> — but who died an outcast because of his homosexuality — </a:t>
            </a:r>
            <a:r>
              <a:rPr lang="en-US" sz="2800" b="1" dirty="0" smtClean="0">
                <a:solidFill>
                  <a:srgbClr val="FF0000"/>
                </a:solidFill>
              </a:rPr>
              <a:t>will be featured on the Bank of England's new 50-pound note in 2021.</a:t>
            </a:r>
          </a:p>
          <a:p>
            <a:endParaRPr lang="en-US" sz="2800" b="1" dirty="0" smtClean="0"/>
          </a:p>
          <a:p>
            <a:r>
              <a:rPr lang="en-US" sz="3200" b="1" dirty="0" smtClean="0">
                <a:latin typeface="Calibri" pitchFamily="34" charset="0"/>
              </a:rPr>
              <a:t>A</a:t>
            </a:r>
            <a:r>
              <a:rPr lang="en-US" sz="2800" b="1" dirty="0" smtClean="0">
                <a:latin typeface="Calibri" pitchFamily="34" charset="0"/>
              </a:rPr>
              <a:t> British pioneering computer scientist, mathematician, logician, cryptanalyst,  philosopher, mathematical biologist, and marathon and </a:t>
            </a:r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</a:rPr>
              <a:t>ultra distance runner. </a:t>
            </a:r>
          </a:p>
          <a:p>
            <a:endParaRPr lang="en-US" sz="2800" b="1" dirty="0" smtClean="0">
              <a:solidFill>
                <a:srgbClr val="FF0000"/>
              </a:solidFill>
              <a:latin typeface="Calibri" pitchFamily="34" charset="0"/>
            </a:endParaRPr>
          </a:p>
          <a:p>
            <a:r>
              <a:rPr lang="en-US" sz="2800" b="1" dirty="0" smtClean="0"/>
              <a:t>Movie</a:t>
            </a:r>
            <a:r>
              <a:rPr lang="en-US" sz="2800" b="1" dirty="0" smtClean="0">
                <a:solidFill>
                  <a:srgbClr val="FF0000"/>
                </a:solidFill>
              </a:rPr>
              <a:t> IMITATION </a:t>
            </a:r>
            <a:r>
              <a:rPr lang="en-US" sz="2800" b="1" dirty="0" smtClean="0"/>
              <a:t>based on his life.</a:t>
            </a:r>
          </a:p>
          <a:p>
            <a:r>
              <a:rPr lang="en-US" sz="2800" b="1" dirty="0" smtClean="0"/>
              <a:t>a book about Turing titled </a:t>
            </a:r>
            <a:r>
              <a:rPr lang="en-US" sz="2800" b="1" i="1" dirty="0" smtClean="0">
                <a:solidFill>
                  <a:srgbClr val="FF0000"/>
                </a:solidFill>
              </a:rPr>
              <a:t>The Man Who Knew Too Much  </a:t>
            </a:r>
            <a:r>
              <a:rPr lang="en-US" sz="2800" b="1" dirty="0" smtClean="0"/>
              <a:t>by  David Leavitt </a:t>
            </a:r>
          </a:p>
          <a:p>
            <a:endParaRPr lang="en-US" sz="2800" dirty="0" smtClean="0"/>
          </a:p>
          <a:p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6150114"/>
            <a:ext cx="9144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Calibri" pitchFamily="34" charset="0"/>
              </a:rPr>
              <a:t>An </a:t>
            </a:r>
            <a:r>
              <a:rPr lang="en-US" sz="2000" b="1" dirty="0">
                <a:latin typeface="Calibri" pitchFamily="34" charset="0"/>
              </a:rPr>
              <a:t>ultra-marathon is any race longer than the classic marathon distance of 26.2 </a:t>
            </a:r>
            <a:r>
              <a:rPr lang="en-US" sz="2000" b="1" dirty="0" smtClean="0">
                <a:latin typeface="Calibri" pitchFamily="34" charset="0"/>
              </a:rPr>
              <a:t>miles(42.195 km)</a:t>
            </a:r>
            <a:endParaRPr lang="en-US" sz="2000" b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0" y="457200"/>
            <a:ext cx="9144000" cy="4525963"/>
          </a:xfrm>
        </p:spPr>
        <p:txBody>
          <a:bodyPr/>
          <a:lstStyle/>
          <a:p>
            <a:pPr algn="ctr" eaLnBrk="1" hangingPunct="1"/>
            <a:r>
              <a:rPr lang="en-US" sz="5400" dirty="0" smtClean="0">
                <a:solidFill>
                  <a:srgbClr val="FF0000"/>
                </a:solidFill>
                <a:latin typeface="Arial Rounded MT Bold" pitchFamily="34" charset="0"/>
              </a:rPr>
              <a:t>Introduction of Teachers </a:t>
            </a:r>
          </a:p>
        </p:txBody>
      </p:sp>
      <p:sp>
        <p:nvSpPr>
          <p:cNvPr id="3" name="Content Placeholder 3"/>
          <p:cNvSpPr txBox="1">
            <a:spLocks noChangeArrowheads="1"/>
          </p:cNvSpPr>
          <p:nvPr/>
        </p:nvSpPr>
        <p:spPr>
          <a:xfrm>
            <a:off x="0" y="2438400"/>
            <a:ext cx="9144000" cy="433965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5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Surekha</a:t>
            </a: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 </a:t>
            </a:r>
            <a:r>
              <a:rPr kumimoji="0" lang="en-US" sz="5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Bhanot</a:t>
            </a:r>
            <a:endParaRPr kumimoji="0" lang="en-US" sz="5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Rounded MT Bold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					&amp;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5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Bijoy</a:t>
            </a: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 Krishna </a:t>
            </a:r>
            <a:r>
              <a:rPr kumimoji="0" lang="en-US" sz="5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Mukherjee</a:t>
            </a: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(IC)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build="p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vox-cdn.com/thumbor/7EnGgC381E2VOmPZ5alBiANxrls=/0x181:1170x791/1200x800/filters:focal(484x406:670x592)/cdn.vox-cdn.com/uploads/chorus_image/image/64727478/50_concept.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3528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3581400"/>
            <a:ext cx="9144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In June 1949 “The Times” of London published an article about a Manchester University project which built an “</a:t>
            </a:r>
            <a:r>
              <a:rPr lang="en-US" sz="2800" b="1" dirty="0" smtClean="0">
                <a:solidFill>
                  <a:srgbClr val="FF0000"/>
                </a:solidFill>
              </a:rPr>
              <a:t>electronic calculator” </a:t>
            </a:r>
            <a:r>
              <a:rPr lang="en-US" sz="2800" b="1" dirty="0" smtClean="0"/>
              <a:t>referred to hyperbolically as a </a:t>
            </a:r>
            <a:r>
              <a:rPr lang="en-US" sz="2800" b="1" dirty="0" smtClean="0">
                <a:solidFill>
                  <a:srgbClr val="FF0000"/>
                </a:solidFill>
              </a:rPr>
              <a:t>“mechanical mind”.</a:t>
            </a:r>
          </a:p>
          <a:p>
            <a:endParaRPr lang="en-US" sz="2800" b="1" dirty="0" smtClean="0">
              <a:solidFill>
                <a:srgbClr val="FF0000"/>
              </a:solidFill>
            </a:endParaRPr>
          </a:p>
          <a:p>
            <a:r>
              <a:rPr lang="en-US" sz="2800" b="1" dirty="0" smtClean="0">
                <a:solidFill>
                  <a:srgbClr val="FF0000"/>
                </a:solidFill>
              </a:rPr>
              <a:t>Alan Turing said about the device : </a:t>
            </a:r>
            <a:r>
              <a:rPr lang="en-US" sz="2800" b="1" i="1" dirty="0" smtClean="0">
                <a:solidFill>
                  <a:srgbClr val="FF0000"/>
                </a:solidFill>
              </a:rPr>
              <a:t>This is only a foretaste of what is to come and only the shadow of what is going to be”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62467" name="Picture 2" descr="Image result for turing test robo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615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turing_test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5042118"/>
            <a:ext cx="91440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/>
              <a:t>Can a computer convince a human interrogator that it is a human? </a:t>
            </a:r>
            <a:endParaRPr lang="en-US" sz="2800" b="1" dirty="0" smtClean="0"/>
          </a:p>
          <a:p>
            <a:r>
              <a:rPr lang="en-US" sz="2800" b="1" dirty="0" smtClean="0"/>
              <a:t>For </a:t>
            </a:r>
            <a:r>
              <a:rPr lang="en-US" sz="2800" b="1" dirty="0"/>
              <a:t>decades, the litmus test of choice was the </a:t>
            </a:r>
            <a:r>
              <a:rPr lang="en-US" sz="2800" b="1" dirty="0">
                <a:hlinkClick r:id="rId3"/>
              </a:rPr>
              <a:t>Turing </a:t>
            </a:r>
            <a:r>
              <a:rPr lang="en-US" sz="2800" b="1" dirty="0" smtClean="0">
                <a:hlinkClick r:id="rId3"/>
              </a:rPr>
              <a:t>Test</a:t>
            </a:r>
            <a:r>
              <a:rPr lang="en-US" sz="2800" b="1" dirty="0" smtClean="0"/>
              <a:t>, developed in 1950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05000"/>
            <a:ext cx="91440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solidFill>
                  <a:srgbClr val="FF3399"/>
                </a:solidFill>
              </a:rPr>
              <a:t>Original Turing test only tested whether </a:t>
            </a:r>
            <a:r>
              <a:rPr lang="en-US" dirty="0" smtClean="0"/>
              <a:t>verbal ability of a computer is indistinguishable from a person’s verbal </a:t>
            </a:r>
            <a:r>
              <a:rPr lang="en-US" dirty="0" err="1" smtClean="0"/>
              <a:t>behaviour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altLang="zh-TW" b="1" dirty="0" smtClean="0">
                <a:solidFill>
                  <a:srgbClr val="FF3399"/>
                </a:solidFill>
              </a:rPr>
              <a:t>The Total Turing Test </a:t>
            </a:r>
            <a:r>
              <a:rPr lang="en-US" altLang="zh-TW" b="1" dirty="0" smtClean="0"/>
              <a:t>Includes two more issues:</a:t>
            </a:r>
            <a:br>
              <a:rPr lang="en-US" altLang="zh-TW" b="1" dirty="0" smtClean="0"/>
            </a:br>
            <a:endParaRPr lang="en-US" b="1" dirty="0" smtClean="0">
              <a:solidFill>
                <a:srgbClr val="FF3399"/>
              </a:solidFill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3886200"/>
            <a:ext cx="8229600" cy="4525963"/>
          </a:xfrm>
        </p:spPr>
        <p:txBody>
          <a:bodyPr/>
          <a:lstStyle/>
          <a:p>
            <a:pPr eaLnBrk="1" hangingPunct="1">
              <a:buNone/>
            </a:pPr>
            <a:r>
              <a:rPr lang="en-US" altLang="zh-TW" sz="4000" i="1" dirty="0" smtClean="0">
                <a:solidFill>
                  <a:srgbClr val="FF0000"/>
                </a:solidFill>
              </a:rPr>
              <a:t>Computer vision</a:t>
            </a:r>
            <a:r>
              <a:rPr lang="en-US" altLang="zh-TW" sz="4000" dirty="0" smtClean="0">
                <a:solidFill>
                  <a:srgbClr val="FF0000"/>
                </a:solidFill>
              </a:rPr>
              <a:t> </a:t>
            </a:r>
          </a:p>
          <a:p>
            <a:pPr lvl="2" eaLnBrk="1" hangingPunct="1">
              <a:buNone/>
            </a:pPr>
            <a:r>
              <a:rPr lang="en-US" altLang="zh-TW" sz="4000" b="1" dirty="0" smtClean="0"/>
              <a:t>to perceive objects (seeing)</a:t>
            </a:r>
            <a:endParaRPr lang="en-US" altLang="zh-TW" sz="4000" dirty="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zh-TW" sz="4000" dirty="0" smtClean="0">
                <a:latin typeface="Times New Roman" pitchFamily="18" charset="0"/>
              </a:rPr>
              <a:t> </a:t>
            </a:r>
            <a:r>
              <a:rPr lang="en-US" altLang="zh-TW" sz="4000" i="1" dirty="0" smtClean="0">
                <a:solidFill>
                  <a:srgbClr val="FF0000"/>
                </a:solidFill>
              </a:rPr>
              <a:t>Robotics</a:t>
            </a:r>
            <a:r>
              <a:rPr lang="en-US" altLang="zh-TW" sz="4000" dirty="0" smtClean="0">
                <a:solidFill>
                  <a:srgbClr val="FF0000"/>
                </a:solidFill>
              </a:rPr>
              <a:t> </a:t>
            </a:r>
          </a:p>
          <a:p>
            <a:pPr lvl="2" eaLnBrk="1" hangingPunct="1">
              <a:buNone/>
            </a:pPr>
            <a:r>
              <a:rPr lang="en-US" altLang="zh-TW" sz="4000" b="1" dirty="0" smtClean="0"/>
              <a:t>to move objects (acting)</a:t>
            </a:r>
          </a:p>
          <a:p>
            <a:pPr lvl="2" eaLnBrk="1" hangingPunct="1">
              <a:buNone/>
            </a:pPr>
            <a:endParaRPr lang="en-US" altLang="zh-TW" sz="40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0668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FF0000"/>
                </a:solidFill>
              </a:rPr>
              <a:t>Fields of Study related to AI/ Machine Learning</a:t>
            </a:r>
            <a:endParaRPr lang="en-US" sz="8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1"/>
          <p:cNvSpPr>
            <a:spLocks noChangeArrowheads="1"/>
          </p:cNvSpPr>
          <p:nvPr/>
        </p:nvSpPr>
        <p:spPr bwMode="auto">
          <a:xfrm>
            <a:off x="0" y="0"/>
            <a:ext cx="9144000" cy="6863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4000" b="1" dirty="0" smtClean="0"/>
              <a:t>Control theory</a:t>
            </a:r>
          </a:p>
          <a:p>
            <a:pPr>
              <a:buFont typeface="Wingdings" pitchFamily="2" charset="2"/>
              <a:buChar char="ü"/>
            </a:pPr>
            <a:r>
              <a:rPr lang="en-US" sz="4000" b="1" dirty="0" smtClean="0"/>
              <a:t> Statistics </a:t>
            </a:r>
          </a:p>
          <a:p>
            <a:pPr>
              <a:buFont typeface="Wingdings" pitchFamily="2" charset="2"/>
              <a:buChar char="ü"/>
            </a:pPr>
            <a:r>
              <a:rPr lang="en-US" sz="4000" b="1" dirty="0" smtClean="0"/>
              <a:t>Information theory </a:t>
            </a:r>
          </a:p>
          <a:p>
            <a:pPr>
              <a:buFont typeface="Wingdings" pitchFamily="2" charset="2"/>
              <a:buChar char="ü"/>
            </a:pPr>
            <a:r>
              <a:rPr lang="en-US" sz="4000" b="1" dirty="0" smtClean="0"/>
              <a:t>Mathematical optimization and modeling </a:t>
            </a:r>
          </a:p>
          <a:p>
            <a:pPr>
              <a:buFont typeface="Wingdings" pitchFamily="2" charset="2"/>
              <a:buChar char="ü"/>
            </a:pPr>
            <a:r>
              <a:rPr lang="en-US" sz="4000" b="1" dirty="0" smtClean="0"/>
              <a:t>Graph theory </a:t>
            </a:r>
          </a:p>
          <a:p>
            <a:pPr>
              <a:buFont typeface="Wingdings" pitchFamily="2" charset="2"/>
              <a:buChar char="ü"/>
            </a:pPr>
            <a:r>
              <a:rPr lang="en-US" sz="4000" b="1" dirty="0" smtClean="0"/>
              <a:t>Computer graphics</a:t>
            </a:r>
          </a:p>
          <a:p>
            <a:pPr>
              <a:buFont typeface="Wingdings" pitchFamily="2" charset="2"/>
              <a:buChar char="ü"/>
            </a:pPr>
            <a:r>
              <a:rPr lang="en-US" sz="4000" b="1" dirty="0" smtClean="0"/>
              <a:t> Cognitive science, psychology </a:t>
            </a:r>
          </a:p>
          <a:p>
            <a:pPr>
              <a:buFont typeface="Wingdings" pitchFamily="2" charset="2"/>
              <a:buChar char="ü"/>
            </a:pPr>
            <a:r>
              <a:rPr lang="en-US" sz="4000" b="1" dirty="0" smtClean="0"/>
              <a:t>Programming language </a:t>
            </a:r>
          </a:p>
          <a:p>
            <a:pPr>
              <a:buFont typeface="Wingdings" pitchFamily="2" charset="2"/>
              <a:buChar char="ü"/>
            </a:pPr>
            <a:r>
              <a:rPr lang="en-US" sz="4000" b="1" dirty="0" smtClean="0"/>
              <a:t>Robotics</a:t>
            </a:r>
          </a:p>
          <a:p>
            <a:pPr>
              <a:buFont typeface="Wingdings" pitchFamily="2" charset="2"/>
              <a:buChar char="ü"/>
            </a:pPr>
            <a:r>
              <a:rPr lang="en-US" sz="4000" b="1" dirty="0" smtClean="0"/>
              <a:t> software engineering, etc.</a:t>
            </a:r>
            <a:endParaRPr 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"/>
          <p:cNvSpPr>
            <a:spLocks noChangeArrowheads="1"/>
          </p:cNvSpPr>
          <p:nvPr/>
        </p:nvSpPr>
        <p:spPr bwMode="auto">
          <a:xfrm>
            <a:off x="228600" y="0"/>
            <a:ext cx="8763000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tabLst>
                <a:tab pos="914400" algn="l"/>
              </a:tabLst>
            </a:pPr>
            <a:r>
              <a:rPr lang="en-US" sz="4400" b="1" dirty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Do NOT run from math</a:t>
            </a:r>
            <a:r>
              <a:rPr lang="en-US" sz="4400" dirty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.</a:t>
            </a:r>
            <a:r>
              <a:rPr lang="en-US" sz="4400" dirty="0">
                <a:solidFill>
                  <a:srgbClr val="FF0000"/>
                </a:solidFill>
                <a:latin typeface="Calibri" pitchFamily="34" charset="0"/>
                <a:cs typeface="Times New Roman" pitchFamily="18" charset="0"/>
              </a:rPr>
              <a:t> </a:t>
            </a:r>
          </a:p>
          <a:p>
            <a:pPr eaLnBrk="0" hangingPunct="0">
              <a:tabLst>
                <a:tab pos="914400" algn="l"/>
              </a:tabLst>
            </a:pPr>
            <a:r>
              <a:rPr lang="en-US" sz="4400" dirty="0">
                <a:latin typeface="Georgia" pitchFamily="18" charset="0"/>
                <a:cs typeface="Times New Roman" pitchFamily="18" charset="0"/>
              </a:rPr>
              <a:t/>
            </a:r>
            <a:br>
              <a:rPr lang="en-US" sz="4400" dirty="0">
                <a:latin typeface="Georgia" pitchFamily="18" charset="0"/>
                <a:cs typeface="Times New Roman" pitchFamily="18" charset="0"/>
              </a:rPr>
            </a:br>
            <a:r>
              <a:rPr lang="en-US" sz="4400" dirty="0">
                <a:latin typeface="Georgia" pitchFamily="18" charset="0"/>
                <a:cs typeface="Times New Roman" pitchFamily="18" charset="0"/>
              </a:rPr>
              <a:t>You</a:t>
            </a:r>
            <a:r>
              <a:rPr lang="en-US" sz="4400" dirty="0">
                <a:latin typeface="Calibri" pitchFamily="34" charset="0"/>
                <a:cs typeface="Times New Roman" pitchFamily="18" charset="0"/>
              </a:rPr>
              <a:t> </a:t>
            </a:r>
            <a:r>
              <a:rPr lang="en-US" sz="4400" b="1" dirty="0">
                <a:latin typeface="Georgia" pitchFamily="18" charset="0"/>
                <a:cs typeface="Times New Roman" pitchFamily="18" charset="0"/>
              </a:rPr>
              <a:t>math arsenal</a:t>
            </a:r>
            <a:r>
              <a:rPr lang="en-US" sz="4400" dirty="0">
                <a:latin typeface="Calibri" pitchFamily="34" charset="0"/>
                <a:cs typeface="Times New Roman" pitchFamily="18" charset="0"/>
              </a:rPr>
              <a:t> </a:t>
            </a:r>
            <a:r>
              <a:rPr lang="en-US" sz="4400" dirty="0" smtClean="0">
                <a:latin typeface="Georgia" pitchFamily="18" charset="0"/>
                <a:cs typeface="Times New Roman" pitchFamily="18" charset="0"/>
              </a:rPr>
              <a:t>:</a:t>
            </a:r>
            <a:endParaRPr lang="en-US" sz="2800" dirty="0"/>
          </a:p>
          <a:p>
            <a:pPr lvl="1" eaLnBrk="0" hangingPunct="0">
              <a:buFontTx/>
              <a:buChar char="•"/>
              <a:tabLst>
                <a:tab pos="914400" algn="l"/>
              </a:tabLst>
            </a:pPr>
            <a:r>
              <a:rPr lang="en-US" sz="4400" dirty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Linear Algebra </a:t>
            </a:r>
          </a:p>
          <a:p>
            <a:pPr lvl="1" eaLnBrk="0" hangingPunct="0">
              <a:buFontTx/>
              <a:buChar char="•"/>
              <a:tabLst>
                <a:tab pos="914400" algn="l"/>
              </a:tabLst>
            </a:pPr>
            <a:endParaRPr lang="en-US" sz="2400" dirty="0"/>
          </a:p>
          <a:p>
            <a:pPr lvl="1" eaLnBrk="0" hangingPunct="0">
              <a:buFontTx/>
              <a:buChar char="•"/>
              <a:tabLst>
                <a:tab pos="914400" algn="l"/>
              </a:tabLst>
            </a:pPr>
            <a:r>
              <a:rPr lang="en-US" sz="4400" dirty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Probability , Statistics</a:t>
            </a:r>
          </a:p>
          <a:p>
            <a:pPr lvl="1" eaLnBrk="0" hangingPunct="0">
              <a:buFontTx/>
              <a:buChar char="•"/>
              <a:tabLst>
                <a:tab pos="914400" algn="l"/>
              </a:tabLst>
            </a:pPr>
            <a:endParaRPr lang="en-US" sz="2400" dirty="0"/>
          </a:p>
          <a:p>
            <a:pPr lvl="1" eaLnBrk="0" hangingPunct="0">
              <a:buFontTx/>
              <a:buChar char="•"/>
              <a:tabLst>
                <a:tab pos="914400" algn="l"/>
              </a:tabLst>
            </a:pPr>
            <a:r>
              <a:rPr lang="en-US" sz="4400" dirty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Differential Equations </a:t>
            </a:r>
            <a:endParaRPr lang="en-US" sz="4000" dirty="0">
              <a:latin typeface="Georgia" pitchFamily="18" charset="0"/>
              <a:cs typeface="Times New Roman" pitchFamily="18" charset="0"/>
            </a:endParaRPr>
          </a:p>
          <a:p>
            <a:pPr lvl="1" eaLnBrk="0" hangingPunct="0">
              <a:buFontTx/>
              <a:buChar char="•"/>
              <a:tabLst>
                <a:tab pos="914400" algn="l"/>
              </a:tabLst>
            </a:pPr>
            <a:endParaRPr lang="en-US" sz="4000" dirty="0">
              <a:latin typeface="Georgia" pitchFamily="18" charset="0"/>
              <a:cs typeface="Times New Roman" pitchFamily="18" charset="0"/>
            </a:endParaRPr>
          </a:p>
          <a:p>
            <a:pPr lvl="1" eaLnBrk="0" hangingPunct="0">
              <a:buFontTx/>
              <a:buChar char="•"/>
              <a:tabLst>
                <a:tab pos="914400" algn="l"/>
              </a:tabLst>
            </a:pPr>
            <a:r>
              <a:rPr lang="en-US" sz="4800" dirty="0" smtClean="0">
                <a:solidFill>
                  <a:srgbClr val="FF0000"/>
                </a:solidFill>
                <a:latin typeface="Georgia" pitchFamily="18" charset="0"/>
                <a:cs typeface="Times New Roman" pitchFamily="18" charset="0"/>
              </a:rPr>
              <a:t>Calculus</a:t>
            </a:r>
            <a:endParaRPr lang="en-US" sz="4800" dirty="0">
              <a:solidFill>
                <a:srgbClr val="FF0000"/>
              </a:solidFill>
              <a:latin typeface="Georgia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4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4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4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AutoShape 2" descr="Image result for mathematician Lobachevsk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5412" name="Picture 4" descr="Image result for mathematician Lobachevsk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06411" y="0"/>
            <a:ext cx="4937589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4191000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“There is no branch of mathematics, however abstract, which may not some day be applied to phenomena of the real world.”</a:t>
            </a:r>
          </a:p>
          <a:p>
            <a:endParaRPr lang="en-US" sz="3600" dirty="0" smtClean="0"/>
          </a:p>
          <a:p>
            <a:r>
              <a:rPr lang="en-US" sz="3600" b="1" dirty="0" smtClean="0"/>
              <a:t>Nikolai </a:t>
            </a:r>
            <a:r>
              <a:rPr lang="en-US" sz="3600" b="1" dirty="0" err="1" smtClean="0"/>
              <a:t>Lobachevsky</a:t>
            </a:r>
            <a:r>
              <a:rPr lang="en-US" sz="2800" dirty="0" smtClean="0"/>
              <a:t> </a:t>
            </a:r>
          </a:p>
          <a:p>
            <a:r>
              <a:rPr lang="en-US" sz="2400" b="1" dirty="0" smtClean="0"/>
              <a:t> </a:t>
            </a:r>
            <a:r>
              <a:rPr lang="en-US" sz="2800" b="1" dirty="0" smtClean="0"/>
              <a:t>(1792-  1856) Russian mathematician and founder of </a:t>
            </a:r>
            <a:r>
              <a:rPr lang="en-US" sz="2800" b="1" u="sng" dirty="0" smtClean="0">
                <a:hlinkClick r:id="rId3"/>
              </a:rPr>
              <a:t>non-Euclidean geometry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62000"/>
            <a:ext cx="9144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Mail from </a:t>
            </a:r>
            <a:r>
              <a:rPr lang="en-US" sz="3200" b="1" dirty="0" smtClean="0">
                <a:solidFill>
                  <a:srgbClr val="FF0000"/>
                </a:solidFill>
              </a:rPr>
              <a:t>Neel  </a:t>
            </a:r>
            <a:r>
              <a:rPr lang="en-US" sz="3200" b="1" dirty="0" err="1" smtClean="0">
                <a:solidFill>
                  <a:srgbClr val="FF0000"/>
                </a:solidFill>
              </a:rPr>
              <a:t>Choksi</a:t>
            </a:r>
            <a:r>
              <a:rPr lang="en-US" sz="3200" b="1" dirty="0" smtClean="0">
                <a:solidFill>
                  <a:srgbClr val="FF0000"/>
                </a:solidFill>
              </a:rPr>
              <a:t> (B4A8) </a:t>
            </a:r>
            <a:r>
              <a:rPr lang="en-US" sz="3200" b="1" dirty="0" smtClean="0"/>
              <a:t>, 2018 </a:t>
            </a:r>
            <a:r>
              <a:rPr lang="en-US" sz="3200" b="1" dirty="0" err="1" smtClean="0"/>
              <a:t>passout</a:t>
            </a:r>
            <a:r>
              <a:rPr lang="en-US" sz="3200" b="1" dirty="0" smtClean="0"/>
              <a:t>,</a:t>
            </a:r>
          </a:p>
          <a:p>
            <a:r>
              <a:rPr lang="en-US" sz="3200" b="1" dirty="0" err="1" smtClean="0"/>
              <a:t>Univ</a:t>
            </a:r>
            <a:r>
              <a:rPr lang="en-US" sz="3200" b="1" dirty="0" smtClean="0"/>
              <a:t> of Toronto, Canada, Specialization in </a:t>
            </a:r>
            <a:r>
              <a:rPr lang="en-US" sz="3200" b="1" dirty="0" smtClean="0">
                <a:solidFill>
                  <a:srgbClr val="FF0000"/>
                </a:solidFill>
              </a:rPr>
              <a:t>Photonics</a:t>
            </a:r>
          </a:p>
          <a:p>
            <a:endParaRPr lang="en-US" sz="2400" b="1" dirty="0" smtClean="0"/>
          </a:p>
          <a:p>
            <a:r>
              <a:rPr lang="en-US" sz="3600" b="1" i="1" dirty="0" smtClean="0">
                <a:solidFill>
                  <a:srgbClr val="FF0000"/>
                </a:solidFill>
              </a:rPr>
              <a:t>My supervisor always encourages me to find a physical intuition behind any math equation or experimental result, which is great as in BITS, since I was a math major, I just saw any physical phenomenon as a black box and dealt with equations.</a:t>
            </a:r>
          </a:p>
          <a:p>
            <a:endParaRPr lang="en-US" sz="2800" b="1" dirty="0" smtClean="0"/>
          </a:p>
          <a:p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/>
          <p:cNvSpPr>
            <a:spLocks noChangeArrowheads="1"/>
          </p:cNvSpPr>
          <p:nvPr/>
        </p:nvSpPr>
        <p:spPr bwMode="auto">
          <a:xfrm>
            <a:off x="0" y="0"/>
            <a:ext cx="9144000" cy="6863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Ensure a Sound Programming BASE</a:t>
            </a:r>
            <a:r>
              <a:rPr lang="en-US" sz="4400" dirty="0">
                <a:solidFill>
                  <a:srgbClr val="FF0000"/>
                </a:solidFill>
              </a:rPr>
              <a:t>. </a:t>
            </a:r>
          </a:p>
          <a:p>
            <a:endParaRPr lang="en-US" sz="2800" dirty="0"/>
          </a:p>
          <a:p>
            <a:r>
              <a:rPr lang="en-US" sz="4000" b="1" dirty="0" smtClean="0">
                <a:solidFill>
                  <a:srgbClr val="FF0000"/>
                </a:solidFill>
              </a:rPr>
              <a:t>Python :</a:t>
            </a:r>
          </a:p>
          <a:p>
            <a:pPr>
              <a:buFont typeface="Wingdings" pitchFamily="2" charset="2"/>
              <a:buChar char="ü"/>
            </a:pPr>
            <a:r>
              <a:rPr lang="en-US" sz="40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smtClean="0">
                <a:solidFill>
                  <a:srgbClr val="333333"/>
                </a:solidFill>
                <a:latin typeface="q_serif"/>
              </a:rPr>
              <a:t>preferred </a:t>
            </a:r>
            <a:r>
              <a:rPr lang="en-US" sz="3200" b="1" dirty="0">
                <a:solidFill>
                  <a:srgbClr val="333333"/>
                </a:solidFill>
                <a:latin typeface="q_serif"/>
              </a:rPr>
              <a:t>language for Machine Learning </a:t>
            </a:r>
            <a:r>
              <a:rPr lang="en-US" sz="3200" b="1" dirty="0" smtClean="0"/>
              <a:t>for data analysis, pattern recognition, etc. </a:t>
            </a:r>
            <a:r>
              <a:rPr lang="en-US" sz="3200" b="1" dirty="0" smtClean="0">
                <a:solidFill>
                  <a:srgbClr val="333333"/>
                </a:solidFill>
                <a:latin typeface="q_serif"/>
              </a:rPr>
              <a:t>and </a:t>
            </a:r>
            <a:r>
              <a:rPr lang="en-US" sz="3200" b="1" dirty="0">
                <a:solidFill>
                  <a:srgbClr val="333333"/>
                </a:solidFill>
                <a:latin typeface="q_serif"/>
              </a:rPr>
              <a:t>Deep </a:t>
            </a:r>
            <a:r>
              <a:rPr lang="en-US" sz="3200" b="1" dirty="0" smtClean="0">
                <a:solidFill>
                  <a:srgbClr val="333333"/>
                </a:solidFill>
                <a:latin typeface="q_serif"/>
              </a:rPr>
              <a:t>Learning</a:t>
            </a:r>
          </a:p>
          <a:p>
            <a:pPr>
              <a:buFont typeface="Wingdings" pitchFamily="2" charset="2"/>
              <a:buChar char="ü"/>
            </a:pPr>
            <a:endParaRPr lang="en-US" sz="3200" b="1" dirty="0"/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Comes </a:t>
            </a:r>
            <a:r>
              <a:rPr lang="en-US" sz="3200" b="1" dirty="0"/>
              <a:t>with an enormously large toolbox  and a number of very attractive </a:t>
            </a:r>
            <a:r>
              <a:rPr lang="en-US" sz="3200" b="1" dirty="0">
                <a:solidFill>
                  <a:srgbClr val="FF0000"/>
                </a:solidFill>
              </a:rPr>
              <a:t>machine learning </a:t>
            </a:r>
            <a:r>
              <a:rPr lang="en-US" sz="3200" b="1" dirty="0" smtClean="0">
                <a:solidFill>
                  <a:srgbClr val="FF0000"/>
                </a:solidFill>
              </a:rPr>
              <a:t>libraries</a:t>
            </a:r>
          </a:p>
          <a:p>
            <a:pPr>
              <a:buFont typeface="Wingdings" pitchFamily="2" charset="2"/>
              <a:buChar char="ü"/>
            </a:pPr>
            <a:endParaRPr lang="en-US" sz="3200" b="1" dirty="0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Get used to relevant </a:t>
            </a:r>
            <a:r>
              <a:rPr lang="en-US" sz="3200" b="1" dirty="0" err="1" smtClean="0"/>
              <a:t>softwares</a:t>
            </a:r>
            <a:r>
              <a:rPr lang="en-US" sz="3200" b="1" dirty="0" smtClean="0"/>
              <a:t> and testing platforms such as </a:t>
            </a:r>
            <a:r>
              <a:rPr lang="en-US" sz="3200" b="1" dirty="0" err="1" smtClean="0"/>
              <a:t>Tensorflow</a:t>
            </a:r>
            <a:r>
              <a:rPr lang="en-US" sz="3200" b="1" dirty="0" smtClean="0"/>
              <a:t>, </a:t>
            </a:r>
            <a:r>
              <a:rPr lang="en-US" sz="3200" b="1" dirty="0" err="1" smtClean="0"/>
              <a:t>Keras</a:t>
            </a:r>
            <a:r>
              <a:rPr lang="en-US" sz="3200" b="1" dirty="0" smtClean="0"/>
              <a:t>, </a:t>
            </a:r>
            <a:r>
              <a:rPr lang="en-US" sz="3200" b="1" dirty="0" err="1" smtClean="0"/>
              <a:t>Pytorch</a:t>
            </a:r>
            <a:r>
              <a:rPr lang="en-US" sz="3200" b="1" dirty="0" smtClean="0"/>
              <a:t>, </a:t>
            </a:r>
            <a:r>
              <a:rPr lang="en-US" sz="3200" b="1" dirty="0" err="1" smtClean="0"/>
              <a:t>OpenAI</a:t>
            </a:r>
            <a:r>
              <a:rPr lang="en-US" sz="3200" b="1" dirty="0" smtClean="0"/>
              <a:t> gym, </a:t>
            </a:r>
            <a:r>
              <a:rPr lang="en-US" sz="3200" b="1" dirty="0" err="1" smtClean="0"/>
              <a:t>Deepmind</a:t>
            </a:r>
            <a:r>
              <a:rPr lang="en-US" sz="3200" b="1" dirty="0" smtClean="0"/>
              <a:t> Lab etc.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9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9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My Journey as a Learner - Molly Lerbekm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4" name="Picture 2" descr="https://miro.medium.com/max/600/1*c4EsT8qTEur94V8ZsIN1x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600200"/>
            <a:ext cx="9144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Hardware</a:t>
            </a:r>
            <a:r>
              <a:rPr lang="en-US" sz="6000" b="1" dirty="0" smtClean="0"/>
              <a:t> for Machine Learning –</a:t>
            </a:r>
          </a:p>
          <a:p>
            <a:endParaRPr lang="en-US" sz="6000" b="1" dirty="0" smtClean="0"/>
          </a:p>
          <a:p>
            <a:r>
              <a:rPr lang="en-US" sz="6000" b="1" dirty="0" smtClean="0"/>
              <a:t> a New Type of Challenge for Processing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78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Massive </a:t>
            </a:r>
            <a:r>
              <a:rPr lang="en-US" sz="4000" b="1" dirty="0"/>
              <a:t>amount of computing performance </a:t>
            </a:r>
            <a:r>
              <a:rPr lang="en-US" sz="4000" b="1" dirty="0" smtClean="0"/>
              <a:t>is needed to </a:t>
            </a:r>
            <a:r>
              <a:rPr lang="en-US" sz="4000" b="1" dirty="0"/>
              <a:t>train the sophisticated deep </a:t>
            </a:r>
            <a:r>
              <a:rPr lang="en-US" sz="4000" b="1" dirty="0">
                <a:hlinkClick r:id="rId2"/>
              </a:rPr>
              <a:t>neural networks</a:t>
            </a:r>
            <a:r>
              <a:rPr lang="en-US" sz="4000" b="1" dirty="0"/>
              <a:t> that power </a:t>
            </a:r>
            <a:r>
              <a:rPr lang="en-US" sz="4000" b="1" dirty="0" smtClean="0"/>
              <a:t>applications like :</a:t>
            </a:r>
          </a:p>
          <a:p>
            <a:endParaRPr lang="en-US" sz="4000" b="1" dirty="0" smtClean="0"/>
          </a:p>
          <a:p>
            <a:r>
              <a:rPr lang="en-US" sz="4000" b="1" i="1" dirty="0" smtClean="0">
                <a:solidFill>
                  <a:srgbClr val="FF0000"/>
                </a:solidFill>
              </a:rPr>
              <a:t>Real-time speech translation, Autonomous robots, Detection of human emotions through facial analysis etc. </a:t>
            </a:r>
          </a:p>
          <a:p>
            <a:endParaRPr lang="en-US" sz="4000" b="1" dirty="0"/>
          </a:p>
          <a:p>
            <a:r>
              <a:rPr lang="en-US" sz="4000" b="1" dirty="0" smtClean="0"/>
              <a:t>Training </a:t>
            </a:r>
            <a:r>
              <a:rPr lang="en-US" sz="4000" b="1" dirty="0"/>
              <a:t>can take days to weeks on even the fastest supercomputers</a:t>
            </a:r>
            <a:r>
              <a:rPr lang="en-US" sz="4000" b="1" dirty="0" smtClean="0"/>
              <a:t>.</a:t>
            </a:r>
          </a:p>
          <a:p>
            <a:endParaRPr lang="en-US" sz="3200" b="1" dirty="0"/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894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b="1" dirty="0" smtClean="0"/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Deep learning </a:t>
            </a:r>
            <a:r>
              <a:rPr lang="en-US" sz="3600" b="1" dirty="0" smtClean="0"/>
              <a:t>involves huge amount of </a:t>
            </a:r>
            <a:r>
              <a:rPr lang="en-US" sz="3600" b="1" dirty="0" smtClean="0">
                <a:solidFill>
                  <a:srgbClr val="FF0000"/>
                </a:solidFill>
              </a:rPr>
              <a:t>matrix multiplications </a:t>
            </a:r>
            <a:r>
              <a:rPr lang="en-US" sz="3600" b="1" dirty="0" smtClean="0"/>
              <a:t>and other operations which can be </a:t>
            </a:r>
            <a:r>
              <a:rPr lang="en-US" sz="3600" b="1" dirty="0" smtClean="0">
                <a:solidFill>
                  <a:srgbClr val="FF0000"/>
                </a:solidFill>
              </a:rPr>
              <a:t>massively parallelized</a:t>
            </a:r>
            <a:r>
              <a:rPr lang="en-US" sz="3600" b="1" dirty="0" smtClean="0"/>
              <a:t> and  can be sped up on </a:t>
            </a:r>
            <a:r>
              <a:rPr lang="en-US" sz="3600" b="1" dirty="0" smtClean="0">
                <a:solidFill>
                  <a:srgbClr val="FF0000"/>
                </a:solidFill>
              </a:rPr>
              <a:t>GPUs </a:t>
            </a:r>
          </a:p>
          <a:p>
            <a:pPr>
              <a:buFont typeface="Wingdings" pitchFamily="2" charset="2"/>
              <a:buChar char="ü"/>
            </a:pPr>
            <a:endParaRPr lang="en-US" sz="3600" b="1" dirty="0" smtClean="0"/>
          </a:p>
          <a:p>
            <a:pPr>
              <a:buFont typeface="Wingdings" pitchFamily="2" charset="2"/>
              <a:buChar char="ü"/>
            </a:pPr>
            <a:r>
              <a:rPr lang="en-US" sz="3600" b="1" dirty="0" smtClean="0"/>
              <a:t>GPUs  are optimized for </a:t>
            </a:r>
            <a:r>
              <a:rPr lang="en-US" sz="3600" b="1" dirty="0" smtClean="0">
                <a:solidFill>
                  <a:srgbClr val="FF0000"/>
                </a:solidFill>
              </a:rPr>
              <a:t>matrix calculations </a:t>
            </a:r>
            <a:r>
              <a:rPr lang="en-US" sz="3600" b="1" dirty="0" smtClean="0"/>
              <a:t>resulting in faster training with the </a:t>
            </a:r>
            <a:r>
              <a:rPr lang="en-US" sz="3600" b="1" dirty="0" smtClean="0">
                <a:solidFill>
                  <a:srgbClr val="FF0000"/>
                </a:solidFill>
              </a:rPr>
              <a:t>order that is 50 times faster</a:t>
            </a:r>
          </a:p>
          <a:p>
            <a:pPr>
              <a:buFont typeface="Wingdings" pitchFamily="2" charset="2"/>
              <a:buChar char="ü"/>
            </a:pPr>
            <a:endParaRPr lang="en-US" sz="3600" dirty="0" smtClean="0"/>
          </a:p>
          <a:p>
            <a:pPr>
              <a:buFont typeface="Wingdings" pitchFamily="2" charset="2"/>
              <a:buChar char="ü"/>
            </a:pPr>
            <a:r>
              <a:rPr lang="en-US" sz="3600" b="1" dirty="0" smtClean="0"/>
              <a:t>Modern GPUs are very efficient at manipulating computer graphics and image processing.  </a:t>
            </a:r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04800"/>
            <a:ext cx="9144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A single GPU might have </a:t>
            </a:r>
            <a:r>
              <a:rPr lang="en-US" sz="3600" b="1" dirty="0" smtClean="0">
                <a:solidFill>
                  <a:srgbClr val="FF0000"/>
                </a:solidFill>
              </a:rPr>
              <a:t>thousands of cores(parallel processors) </a:t>
            </a:r>
            <a:r>
              <a:rPr lang="en-US" sz="3600" b="1" dirty="0" smtClean="0"/>
              <a:t>while a CPU usually has no more than </a:t>
            </a:r>
            <a:r>
              <a:rPr lang="en-US" sz="3600" b="1" dirty="0" smtClean="0">
                <a:solidFill>
                  <a:srgbClr val="FF0000"/>
                </a:solidFill>
              </a:rPr>
              <a:t>12 cores</a:t>
            </a:r>
            <a:r>
              <a:rPr lang="en-US" sz="3600" b="1" dirty="0" smtClean="0"/>
              <a:t>. </a:t>
            </a:r>
          </a:p>
          <a:p>
            <a:endParaRPr lang="en-US" sz="3600" b="1" dirty="0" smtClean="0"/>
          </a:p>
          <a:p>
            <a:r>
              <a:rPr lang="en-US" sz="3600" b="1" dirty="0" smtClean="0"/>
              <a:t>Although GPU cores are slower than CPU cores, but because of  their large number and faster memory  the operations can be </a:t>
            </a:r>
            <a:r>
              <a:rPr lang="en-US" sz="3600" b="1" dirty="0" smtClean="0">
                <a:solidFill>
                  <a:srgbClr val="FF0000"/>
                </a:solidFill>
              </a:rPr>
              <a:t>parallelized. </a:t>
            </a:r>
          </a:p>
          <a:p>
            <a:endParaRPr lang="en-US" sz="3600" b="1" dirty="0" smtClean="0"/>
          </a:p>
          <a:p>
            <a:r>
              <a:rPr lang="en-US" sz="3600" b="1" dirty="0" smtClean="0"/>
              <a:t>Sequential code is still faster on CPUs.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114800"/>
            <a:ext cx="9144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GPU: Can work with tons of data, like </a:t>
            </a:r>
            <a:r>
              <a:rPr lang="en-US" sz="3200" b="1" dirty="0" err="1" smtClean="0"/>
              <a:t>cargoship</a:t>
            </a:r>
            <a:r>
              <a:rPr lang="en-US" sz="3200" b="1" dirty="0" smtClean="0"/>
              <a:t> Ship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CPU : Jet can bring one small block of cargo fast enough, but it takes weeks to carry thousands. 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Each one is good for its own tasks, but not efficient for others.</a:t>
            </a:r>
          </a:p>
          <a:p>
            <a:endParaRPr lang="en-US" sz="2400" b="1" dirty="0" smtClean="0"/>
          </a:p>
        </p:txBody>
      </p:sp>
      <p:sp>
        <p:nvSpPr>
          <p:cNvPr id="195588" name="AutoShape 4" descr="https://qphs.fs.quoracdn.net/main-qimg-2162a5dcb3e2f67e687413861478ecdc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590" name="AutoShape 6" descr="https://qphs.fs.quoracdn.net/main-qimg-2162a5dcb3e2f67e687413861478ecdc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592" name="AutoShape 8" descr="https://qphs.fs.quoracdn.net/main-qimg-2162a5dcb3e2f67e687413861478ecdc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276600" y="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CPU </a:t>
            </a:r>
            <a:r>
              <a:rPr lang="en-US" sz="3600" dirty="0" err="1" smtClean="0"/>
              <a:t>vs</a:t>
            </a:r>
            <a:r>
              <a:rPr lang="en-US" sz="3600" dirty="0" smtClean="0"/>
              <a:t> GPU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"/>
          <p:cNvSpPr>
            <a:spLocks noChangeArrowheads="1"/>
          </p:cNvSpPr>
          <p:nvPr/>
        </p:nvSpPr>
        <p:spPr bwMode="auto">
          <a:xfrm>
            <a:off x="0" y="-130175"/>
            <a:ext cx="9144000" cy="2603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en-US" sz="1100">
              <a:solidFill>
                <a:srgbClr val="2B6DAD"/>
              </a:solidFill>
              <a:latin typeface="Helvetica Neue"/>
            </a:endParaRPr>
          </a:p>
        </p:txBody>
      </p:sp>
      <p:sp>
        <p:nvSpPr>
          <p:cNvPr id="389123" name="Rectangle 3"/>
          <p:cNvSpPr>
            <a:spLocks noChangeArrowheads="1"/>
          </p:cNvSpPr>
          <p:nvPr/>
        </p:nvSpPr>
        <p:spPr bwMode="auto">
          <a:xfrm>
            <a:off x="0" y="0"/>
            <a:ext cx="9144000" cy="34163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en-US" sz="2400" dirty="0">
                <a:solidFill>
                  <a:srgbClr val="333333"/>
                </a:solidFill>
                <a:latin typeface="q_serif"/>
              </a:rPr>
              <a:t> </a:t>
            </a:r>
            <a:r>
              <a:rPr lang="en-US" sz="2800" b="1" dirty="0"/>
              <a:t>A </a:t>
            </a:r>
            <a:r>
              <a:rPr lang="en-US" sz="2800" b="1" dirty="0">
                <a:solidFill>
                  <a:srgbClr val="FF0000"/>
                </a:solidFill>
              </a:rPr>
              <a:t>Tensor Processing Unit (TPU) </a:t>
            </a:r>
            <a:r>
              <a:rPr lang="en-US" sz="2800" b="1" dirty="0"/>
              <a:t>is </a:t>
            </a:r>
            <a:r>
              <a:rPr lang="en-US" sz="2800" b="1" dirty="0" smtClean="0"/>
              <a:t>an </a:t>
            </a:r>
            <a:r>
              <a:rPr lang="en-US" sz="2800" b="1" dirty="0" smtClean="0">
                <a:solidFill>
                  <a:srgbClr val="FF0000"/>
                </a:solidFill>
              </a:rPr>
              <a:t>AI accelerator ASIC</a:t>
            </a:r>
            <a:r>
              <a:rPr lang="en-US" sz="2800" b="1" dirty="0" smtClean="0"/>
              <a:t>( application-specific integrated circuit) developed by </a:t>
            </a:r>
            <a:r>
              <a:rPr lang="en-US" sz="2800" b="1" dirty="0" smtClean="0">
                <a:solidFill>
                  <a:srgbClr val="FF0000"/>
                </a:solidFill>
              </a:rPr>
              <a:t>Google in 2017 </a:t>
            </a:r>
            <a:r>
              <a:rPr lang="en-US" sz="2800" b="1" dirty="0" smtClean="0"/>
              <a:t>specifically for  machine learning , </a:t>
            </a:r>
            <a:r>
              <a:rPr lang="en-US" sz="2800" dirty="0" smtClean="0"/>
              <a:t>used by its many of the services like </a:t>
            </a:r>
            <a:r>
              <a:rPr lang="en-US" sz="2800" dirty="0" err="1" smtClean="0"/>
              <a:t>google</a:t>
            </a:r>
            <a:r>
              <a:rPr lang="en-US" sz="2800" dirty="0" smtClean="0"/>
              <a:t> street view, </a:t>
            </a:r>
            <a:r>
              <a:rPr lang="en-US" sz="2800" dirty="0" err="1" smtClean="0"/>
              <a:t>google</a:t>
            </a:r>
            <a:r>
              <a:rPr lang="en-US" sz="2800" dirty="0" smtClean="0"/>
              <a:t> search, or </a:t>
            </a:r>
            <a:r>
              <a:rPr lang="en-US" sz="2800" dirty="0" err="1" smtClean="0"/>
              <a:t>google</a:t>
            </a:r>
            <a:r>
              <a:rPr lang="en-US" sz="2800" dirty="0" smtClean="0"/>
              <a:t> photos</a:t>
            </a:r>
            <a:endParaRPr lang="en-US" sz="2800" b="1" dirty="0" smtClean="0"/>
          </a:p>
          <a:p>
            <a:pPr eaLnBrk="0" hangingPunct="0"/>
            <a:endParaRPr lang="en-US" sz="2800" b="1" dirty="0"/>
          </a:p>
          <a:p>
            <a:pPr eaLnBrk="0" hangingPunct="0"/>
            <a:endParaRPr lang="en-US" sz="2400" dirty="0">
              <a:solidFill>
                <a:srgbClr val="333333"/>
              </a:solidFill>
              <a:latin typeface="q_serif"/>
            </a:endParaRPr>
          </a:p>
          <a:p>
            <a:pPr eaLnBrk="0" hangingPunct="0"/>
            <a:endParaRPr lang="en-US" sz="2400" dirty="0">
              <a:solidFill>
                <a:srgbClr val="333333"/>
              </a:solidFill>
              <a:latin typeface="q_serif"/>
            </a:endParaRPr>
          </a:p>
        </p:txBody>
      </p:sp>
      <p:pic>
        <p:nvPicPr>
          <p:cNvPr id="38914" name="Picture 2" descr="Image result for TPU chips in marke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67000"/>
            <a:ext cx="9144000" cy="419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1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91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9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9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3" grpId="0" build="p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Key  GPU manufacturers  :</a:t>
            </a:r>
          </a:p>
          <a:p>
            <a:endParaRPr lang="en-US" sz="4000" b="1" dirty="0" smtClean="0">
              <a:solidFill>
                <a:srgbClr val="FF0000"/>
              </a:solidFill>
            </a:endParaRPr>
          </a:p>
          <a:p>
            <a:r>
              <a:rPr lang="en-US" sz="4000" b="1" dirty="0" err="1" smtClean="0">
                <a:solidFill>
                  <a:srgbClr val="FF0000"/>
                </a:solidFill>
              </a:rPr>
              <a:t>Nvidia</a:t>
            </a:r>
            <a:r>
              <a:rPr lang="en-US" sz="4000" b="1" dirty="0" smtClean="0">
                <a:solidFill>
                  <a:srgbClr val="FF0000"/>
                </a:solidFill>
              </a:rPr>
              <a:t> (first GPU geForce256), AMD(advanced micro </a:t>
            </a:r>
            <a:r>
              <a:rPr lang="en-US" sz="4000" b="1" dirty="0" err="1" smtClean="0">
                <a:solidFill>
                  <a:srgbClr val="FF0000"/>
                </a:solidFill>
              </a:rPr>
              <a:t>devies</a:t>
            </a:r>
            <a:r>
              <a:rPr lang="en-US" sz="4000" b="1" dirty="0" smtClean="0">
                <a:solidFill>
                  <a:srgbClr val="FF0000"/>
                </a:solidFill>
              </a:rPr>
              <a:t>), Intel, Tesla</a:t>
            </a:r>
            <a:r>
              <a:rPr lang="en-US" sz="4000" b="1" dirty="0" smtClean="0"/>
              <a:t>, </a:t>
            </a:r>
            <a:r>
              <a:rPr lang="en-US" sz="4000" b="1" dirty="0" smtClean="0">
                <a:solidFill>
                  <a:srgbClr val="FF0000"/>
                </a:solidFill>
              </a:rPr>
              <a:t>Amazon Web Services (AWS), </a:t>
            </a:r>
            <a:r>
              <a:rPr lang="en-US" sz="4000" b="1" dirty="0" err="1" smtClean="0">
                <a:solidFill>
                  <a:srgbClr val="FF0000"/>
                </a:solidFill>
              </a:rPr>
              <a:t>Baidu</a:t>
            </a:r>
            <a:r>
              <a:rPr lang="en-US" sz="4000" b="1" dirty="0" smtClean="0">
                <a:solidFill>
                  <a:srgbClr val="FF0000"/>
                </a:solidFill>
              </a:rPr>
              <a:t>, Arm, Apple , IBM, Xilinx, Amazon  etc.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191000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best CPUs have about </a:t>
            </a:r>
            <a:r>
              <a:rPr lang="en-US" sz="3600" b="1" dirty="0" smtClean="0">
                <a:solidFill>
                  <a:srgbClr val="FF0000"/>
                </a:solidFill>
              </a:rPr>
              <a:t>50GB/s</a:t>
            </a:r>
            <a:r>
              <a:rPr lang="en-US" sz="3600" b="1" dirty="0" smtClean="0"/>
              <a:t> while the best GPUs have </a:t>
            </a:r>
            <a:r>
              <a:rPr lang="en-US" sz="3600" b="1" dirty="0" smtClean="0">
                <a:solidFill>
                  <a:srgbClr val="FF0000"/>
                </a:solidFill>
              </a:rPr>
              <a:t>750GB/s</a:t>
            </a:r>
            <a:r>
              <a:rPr lang="en-US" sz="3600" b="1" dirty="0" smtClean="0"/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memory bandwidth</a:t>
            </a:r>
          </a:p>
          <a:p>
            <a:r>
              <a:rPr lang="en-US" sz="3600" b="1" dirty="0" smtClean="0">
                <a:solidFill>
                  <a:srgbClr val="FF0000"/>
                </a:solidFill>
              </a:rPr>
              <a:t> (</a:t>
            </a:r>
            <a:r>
              <a:rPr lang="en-US" sz="3200" b="1" dirty="0" smtClean="0"/>
              <a:t>rate at which data can be read from or stored into a semiconductor memory by a processor</a:t>
            </a:r>
            <a:r>
              <a:rPr lang="en-US" sz="3600" b="1" dirty="0" smtClean="0"/>
              <a:t>)</a:t>
            </a:r>
            <a:endParaRPr lang="en-US" sz="36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057233"/>
            <a:ext cx="9144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dirty="0" smtClean="0">
                <a:solidFill>
                  <a:srgbClr val="FF0000"/>
                </a:solidFill>
              </a:rPr>
              <a:t>Google </a:t>
            </a:r>
            <a:r>
              <a:rPr lang="en-US" sz="4400" b="1" i="1" dirty="0" err="1" smtClean="0">
                <a:solidFill>
                  <a:srgbClr val="FF0000"/>
                </a:solidFill>
              </a:rPr>
              <a:t>Colab</a:t>
            </a:r>
            <a:r>
              <a:rPr lang="en-US" sz="4400" b="1" i="1" dirty="0" smtClean="0">
                <a:solidFill>
                  <a:srgbClr val="FF0000"/>
                </a:solidFill>
              </a:rPr>
              <a:t> </a:t>
            </a:r>
            <a:r>
              <a:rPr lang="en-US" sz="4400" b="1" i="1" dirty="0" smtClean="0"/>
              <a:t>is a widely popular </a:t>
            </a:r>
            <a:r>
              <a:rPr lang="en-US" sz="4400" b="1" i="1" dirty="0" smtClean="0">
                <a:solidFill>
                  <a:srgbClr val="FF0000"/>
                </a:solidFill>
              </a:rPr>
              <a:t>cloud service </a:t>
            </a:r>
            <a:r>
              <a:rPr lang="en-US" sz="4400" b="1" i="1" dirty="0" smtClean="0"/>
              <a:t>for machine learning that features </a:t>
            </a:r>
            <a:r>
              <a:rPr lang="en-US" sz="4400" b="1" i="1" dirty="0" smtClean="0">
                <a:solidFill>
                  <a:srgbClr val="FF0000"/>
                </a:solidFill>
              </a:rPr>
              <a:t>free access to GPU and TPU computing</a:t>
            </a:r>
            <a:r>
              <a:rPr lang="en-US" sz="4400" b="1" i="1" dirty="0" smtClean="0"/>
              <a:t>.</a:t>
            </a:r>
            <a:endParaRPr lang="en-US" sz="4400" b="1" dirty="0"/>
          </a:p>
        </p:txBody>
      </p:sp>
      <p:pic>
        <p:nvPicPr>
          <p:cNvPr id="1026" name="Picture 2" descr="What is Google Colab: All you need to kno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11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685800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0000"/>
                </a:solidFill>
                <a:latin typeface="Arial Rounded MT Bold" pitchFamily="34" charset="0"/>
              </a:rPr>
              <a:t>Myself : SUREKHA BHANOT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800" dirty="0" smtClean="0">
              <a:latin typeface="Arial Rounded MT Bold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latin typeface="Arial Rounded MT Bold" pitchFamily="34" charset="0"/>
              </a:rPr>
              <a:t>1974-79 	        B.E.(</a:t>
            </a:r>
            <a:r>
              <a:rPr lang="en-US" sz="2800" dirty="0" err="1" smtClean="0">
                <a:latin typeface="Arial Rounded MT Bold" pitchFamily="34" charset="0"/>
              </a:rPr>
              <a:t>Mech</a:t>
            </a:r>
            <a:r>
              <a:rPr lang="en-US" sz="2800" dirty="0" smtClean="0">
                <a:latin typeface="Arial Rounded MT Bold" pitchFamily="34" charset="0"/>
              </a:rPr>
              <a:t>)  BITS </a:t>
            </a:r>
            <a:r>
              <a:rPr lang="en-US" sz="2800" dirty="0" err="1" smtClean="0">
                <a:latin typeface="Arial Rounded MT Bold" pitchFamily="34" charset="0"/>
              </a:rPr>
              <a:t>Pilani</a:t>
            </a:r>
            <a:endParaRPr lang="en-US" sz="2800" dirty="0" smtClean="0">
              <a:latin typeface="Arial Rounded MT Bold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800" dirty="0" smtClean="0">
              <a:latin typeface="Arial Rounded MT Bold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latin typeface="Arial Rounded MT Bold" pitchFamily="34" charset="0"/>
              </a:rPr>
              <a:t>1979-83	   Masters(Instrumentation) + Teaching at BITS  </a:t>
            </a:r>
            <a:r>
              <a:rPr lang="en-US" sz="2800" dirty="0" err="1" smtClean="0">
                <a:latin typeface="Arial Rounded MT Bold" pitchFamily="34" charset="0"/>
              </a:rPr>
              <a:t>Pilani</a:t>
            </a:r>
            <a:endParaRPr lang="en-US" sz="2800" dirty="0" smtClean="0">
              <a:latin typeface="Arial Rounded MT Bold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800" dirty="0" smtClean="0">
              <a:latin typeface="Arial Rounded MT Bold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latin typeface="Arial Rounded MT Bold" pitchFamily="34" charset="0"/>
              </a:rPr>
              <a:t>1983-2002               Teaching at </a:t>
            </a:r>
            <a:r>
              <a:rPr lang="en-US" sz="2800" dirty="0" err="1" smtClean="0">
                <a:latin typeface="Arial Rounded MT Bold" pitchFamily="34" charset="0"/>
              </a:rPr>
              <a:t>Thapar</a:t>
            </a:r>
            <a:r>
              <a:rPr lang="en-US" sz="2800" dirty="0" smtClean="0">
                <a:latin typeface="Arial Rounded MT Bold" pitchFamily="34" charset="0"/>
              </a:rPr>
              <a:t> University, Patiala + 			               IIT </a:t>
            </a:r>
            <a:r>
              <a:rPr lang="en-US" sz="2800" dirty="0" err="1" smtClean="0">
                <a:latin typeface="Arial Rounded MT Bold" pitchFamily="34" charset="0"/>
              </a:rPr>
              <a:t>Roorkee</a:t>
            </a:r>
            <a:r>
              <a:rPr lang="en-US" sz="2800" dirty="0" smtClean="0">
                <a:latin typeface="Arial Rounded MT Bold" pitchFamily="34" charset="0"/>
              </a:rPr>
              <a:t> (</a:t>
            </a:r>
            <a:r>
              <a:rPr lang="en-US" sz="2800" dirty="0" err="1" smtClean="0">
                <a:latin typeface="Arial Rounded MT Bold" pitchFamily="34" charset="0"/>
              </a:rPr>
              <a:t>Phd</a:t>
            </a:r>
            <a:r>
              <a:rPr lang="en-US" sz="2800" dirty="0" smtClean="0">
                <a:latin typeface="Arial Rounded MT Bold" pitchFamily="34" charset="0"/>
              </a:rPr>
              <a:t> 1990-94)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800" dirty="0" smtClean="0">
              <a:latin typeface="Arial Rounded MT Bold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latin typeface="Arial Rounded MT Bold" pitchFamily="34" charset="0"/>
              </a:rPr>
              <a:t>2002-      	      	EEE Dept BITS, </a:t>
            </a:r>
            <a:r>
              <a:rPr lang="en-US" sz="2800" dirty="0" err="1" smtClean="0">
                <a:latin typeface="Arial Rounded MT Bold" pitchFamily="34" charset="0"/>
              </a:rPr>
              <a:t>Pilani</a:t>
            </a:r>
            <a:r>
              <a:rPr lang="en-US" sz="2800" dirty="0" smtClean="0">
                <a:latin typeface="Arial Rounded MT Bold" pitchFamily="34" charset="0"/>
              </a:rPr>
              <a:t> 						Warden, </a:t>
            </a:r>
            <a:r>
              <a:rPr lang="en-US" sz="2800" dirty="0" err="1" smtClean="0">
                <a:latin typeface="Arial Rounded MT Bold" pitchFamily="34" charset="0"/>
              </a:rPr>
              <a:t>Meera</a:t>
            </a:r>
            <a:r>
              <a:rPr lang="en-US" sz="2800" dirty="0" smtClean="0">
                <a:latin typeface="Arial Rounded MT Bold" pitchFamily="34" charset="0"/>
              </a:rPr>
              <a:t> </a:t>
            </a:r>
            <a:r>
              <a:rPr lang="en-US" sz="2800" dirty="0" err="1" smtClean="0">
                <a:latin typeface="Arial Rounded MT Bold" pitchFamily="34" charset="0"/>
              </a:rPr>
              <a:t>Bhawan</a:t>
            </a:r>
            <a:endParaRPr lang="en-US" sz="2800" dirty="0" smtClean="0">
              <a:latin typeface="Arial Rounded MT Bold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800" dirty="0" smtClean="0">
              <a:latin typeface="Arial Rounded MT Bold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latin typeface="Arial Rounded MT Bold" pitchFamily="34" charset="0"/>
              </a:rPr>
              <a:t>Chamber No. 	       	2135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latin typeface="Arial Rounded MT Bold" pitchFamily="34" charset="0"/>
              </a:rPr>
              <a:t>Email : 			</a:t>
            </a:r>
            <a:r>
              <a:rPr lang="en-US" sz="3600" dirty="0" smtClean="0">
                <a:latin typeface="Arial Rounded MT Bold" pitchFamily="34" charset="0"/>
                <a:hlinkClick r:id="rId2"/>
              </a:rPr>
              <a:t>surekha@pilani.bits-pilani.ac.in</a:t>
            </a:r>
            <a:endParaRPr lang="en-US" sz="2400" dirty="0" smtClean="0">
              <a:latin typeface="Arial Rounded MT Bold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 smtClean="0">
              <a:latin typeface="Arial Rounded MT Bold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3000" dirty="0" smtClean="0">
                <a:latin typeface="Arial Rounded MT Bold" pitchFamily="34" charset="0"/>
              </a:rPr>
              <a:t>Research Interests :    </a:t>
            </a:r>
          </a:p>
          <a:p>
            <a:pPr>
              <a:defRPr/>
            </a:pPr>
            <a:r>
              <a:rPr lang="en-US" sz="3000" dirty="0" smtClean="0">
                <a:latin typeface="Arial Rounded MT Bold" pitchFamily="34" charset="0"/>
              </a:rPr>
              <a:t> </a:t>
            </a:r>
            <a:r>
              <a:rPr lang="en-US" sz="3300" b="1" dirty="0" smtClean="0">
                <a:solidFill>
                  <a:srgbClr val="FF0000"/>
                </a:solidFill>
                <a:latin typeface="Arial Rounded MT Bold" pitchFamily="34" charset="0"/>
              </a:rPr>
              <a:t>AI applications in Measurements, Process modeling &amp; control, bio-medical 					</a:t>
            </a:r>
          </a:p>
          <a:p>
            <a:pPr>
              <a:buNone/>
              <a:defRPr/>
            </a:pPr>
            <a:r>
              <a:rPr lang="en-US" sz="3300" b="1" dirty="0" smtClean="0">
                <a:solidFill>
                  <a:srgbClr val="FF0000"/>
                </a:solidFill>
                <a:latin typeface="Arial Rounded MT Bold" pitchFamily="34" charset="0"/>
              </a:rPr>
              <a:t>				   						</a:t>
            </a:r>
            <a:endParaRPr lang="en-US" sz="3900" dirty="0" smtClean="0">
              <a:latin typeface="Arial Rounded MT 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8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8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8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8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87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87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87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87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87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87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87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87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87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87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87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87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87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87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</a:rPr>
              <a:t>Data :</a:t>
            </a:r>
            <a:r>
              <a:rPr lang="en-US" sz="48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4800" b="1" dirty="0" smtClean="0"/>
              <a:t>The Fuel Powering AI &amp; Digital Transformation</a:t>
            </a:r>
          </a:p>
          <a:p>
            <a:r>
              <a:rPr lang="en-US" sz="4000" b="1" dirty="0" smtClean="0">
                <a:solidFill>
                  <a:srgbClr val="FF0000"/>
                </a:solidFill>
              </a:rPr>
              <a:t>Data </a:t>
            </a:r>
            <a:r>
              <a:rPr lang="en-US" sz="4000" b="1" dirty="0" smtClean="0"/>
              <a:t>is the  </a:t>
            </a:r>
            <a:r>
              <a:rPr lang="en-US" sz="4000" b="1" dirty="0" smtClean="0">
                <a:solidFill>
                  <a:srgbClr val="FF0000"/>
                </a:solidFill>
              </a:rPr>
              <a:t>fuel</a:t>
            </a:r>
            <a:r>
              <a:rPr lang="en-US" sz="4000" b="1" dirty="0" smtClean="0"/>
              <a:t> and</a:t>
            </a:r>
          </a:p>
          <a:p>
            <a:r>
              <a:rPr lang="en-US" sz="4000" b="1" dirty="0" smtClean="0"/>
              <a:t> </a:t>
            </a:r>
            <a:r>
              <a:rPr lang="en-US" sz="4000" b="1" dirty="0" smtClean="0">
                <a:solidFill>
                  <a:srgbClr val="FF0000"/>
                </a:solidFill>
              </a:rPr>
              <a:t>Analytics</a:t>
            </a:r>
            <a:r>
              <a:rPr lang="en-US" sz="4000" b="1" dirty="0" smtClean="0"/>
              <a:t> (</a:t>
            </a:r>
            <a:r>
              <a:rPr lang="en-US" sz="4000" dirty="0" smtClean="0"/>
              <a:t>“multi-disciplinary approach to derive insights from data),is </a:t>
            </a:r>
            <a:r>
              <a:rPr lang="en-US" sz="4000" b="1" dirty="0" smtClean="0">
                <a:solidFill>
                  <a:srgbClr val="FF0000"/>
                </a:solidFill>
              </a:rPr>
              <a:t>the engine </a:t>
            </a:r>
            <a:r>
              <a:rPr lang="en-US" sz="4000" b="1" dirty="0" smtClean="0"/>
              <a:t>of new economy </a:t>
            </a:r>
          </a:p>
          <a:p>
            <a:endParaRPr lang="en-US" sz="4000" b="1" dirty="0" smtClean="0"/>
          </a:p>
          <a:p>
            <a:r>
              <a:rPr lang="en-US" sz="4000" b="1" dirty="0" smtClean="0"/>
              <a:t>--</a:t>
            </a:r>
            <a:r>
              <a:rPr lang="en-US" sz="4000" i="1" dirty="0" smtClean="0"/>
              <a:t>Oliver </a:t>
            </a:r>
            <a:r>
              <a:rPr lang="en-US" sz="4000" i="1" dirty="0" err="1" smtClean="0"/>
              <a:t>Schabenberger</a:t>
            </a:r>
            <a:r>
              <a:rPr lang="en-US" sz="4000" i="1" dirty="0" smtClean="0"/>
              <a:t>, </a:t>
            </a:r>
            <a:r>
              <a:rPr lang="en-US" sz="4000" dirty="0" smtClean="0"/>
              <a:t>CTO of SAS(Statistical Analysis Systems) Institute</a:t>
            </a:r>
            <a:endParaRPr lang="en-US" sz="4000" b="1" dirty="0" smtClean="0"/>
          </a:p>
          <a:p>
            <a:endParaRPr lang="en-US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0*GTzatEUd4cICPVub."/>
          <p:cNvPicPr>
            <a:picLocks noChangeAspect="1" noChangeArrowheads="1"/>
          </p:cNvPicPr>
          <p:nvPr/>
        </p:nvPicPr>
        <p:blipFill>
          <a:blip r:embed="rId2" cstate="print">
            <a:lum bright="-15000" contrast="-1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524000" y="0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Andrew Ng Explains importance of data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81800" y="5715000"/>
            <a:ext cx="236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What do you conclude ??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600/0*GTzatEUd4cICPVub."/>
          <p:cNvPicPr>
            <a:picLocks noChangeAspect="1" noChangeArrowheads="1"/>
          </p:cNvPicPr>
          <p:nvPr/>
        </p:nvPicPr>
        <p:blipFill>
          <a:blip r:embed="rId2" cstate="print">
            <a:lum bright="-36000"/>
          </a:blip>
          <a:srcRect/>
          <a:stretch>
            <a:fillRect/>
          </a:stretch>
        </p:blipFill>
        <p:spPr bwMode="auto">
          <a:xfrm>
            <a:off x="0" y="0"/>
            <a:ext cx="9144000" cy="32004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3276600"/>
            <a:ext cx="9144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Conclusion 0</a:t>
            </a:r>
            <a:r>
              <a:rPr lang="en-US" sz="2800" dirty="0" smtClean="0">
                <a:solidFill>
                  <a:srgbClr val="FF0000"/>
                </a:solidFill>
              </a:rPr>
              <a:t>:</a:t>
            </a:r>
            <a:r>
              <a:rPr lang="en-US" sz="2800" dirty="0" smtClean="0"/>
              <a:t> </a:t>
            </a:r>
            <a:r>
              <a:rPr lang="en-US" sz="2800" b="1" dirty="0" smtClean="0"/>
              <a:t>AI products need data.</a:t>
            </a:r>
          </a:p>
          <a:p>
            <a:endParaRPr lang="en-US" sz="2800" b="1" dirty="0" smtClean="0"/>
          </a:p>
          <a:p>
            <a:r>
              <a:rPr lang="en-US" sz="2800" b="1" dirty="0" smtClean="0">
                <a:solidFill>
                  <a:srgbClr val="FF0000"/>
                </a:solidFill>
              </a:rPr>
              <a:t>Conclusion 1:</a:t>
            </a:r>
            <a:r>
              <a:rPr lang="en-US" sz="2800" b="1" dirty="0" smtClean="0"/>
              <a:t> more data we have — the smarter AI will be.</a:t>
            </a:r>
          </a:p>
          <a:p>
            <a:endParaRPr lang="en-US" sz="2800" b="1" dirty="0" smtClean="0"/>
          </a:p>
          <a:p>
            <a:r>
              <a:rPr lang="en-US" sz="2800" b="1" dirty="0" smtClean="0">
                <a:solidFill>
                  <a:srgbClr val="FF0000"/>
                </a:solidFill>
              </a:rPr>
              <a:t>Conclusion 2</a:t>
            </a:r>
            <a:r>
              <a:rPr lang="en-US" sz="2800" b="1" dirty="0" smtClean="0"/>
              <a:t>: quality gap in AI products is defined by amount of data</a:t>
            </a:r>
          </a:p>
          <a:p>
            <a:endParaRPr lang="en-US" sz="2800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5903893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Companies which focused on data gathering provide better AI products and are hugely successful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5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The core of deep learning is that we now have fast enough computers</a:t>
            </a:r>
            <a:r>
              <a:rPr lang="en-US" sz="4000" b="1" dirty="0" smtClean="0">
                <a:solidFill>
                  <a:srgbClr val="FF0000"/>
                </a:solidFill>
              </a:rPr>
              <a:t> and enough data to actually train large neural networks. </a:t>
            </a:r>
          </a:p>
          <a:p>
            <a:endParaRPr lang="en-US" sz="4000" b="1" i="1" dirty="0" smtClean="0">
              <a:solidFill>
                <a:srgbClr val="FF0000"/>
              </a:solidFill>
            </a:endParaRPr>
          </a:p>
          <a:p>
            <a:r>
              <a:rPr lang="en-US" sz="4000" b="1" i="1" dirty="0" smtClean="0"/>
              <a:t>most flavors of the old generations of learning algorithms … performance will plateau. … deep learning … is the first class of algorithms … that is scalable. … </a:t>
            </a:r>
            <a:r>
              <a:rPr lang="en-US" sz="4000" b="1" i="1" dirty="0" smtClean="0">
                <a:solidFill>
                  <a:srgbClr val="FF0000"/>
                </a:solidFill>
              </a:rPr>
              <a:t>performance just keeps getting better as you feed them more data		</a:t>
            </a:r>
            <a:r>
              <a:rPr lang="en-US" sz="2800" b="1" i="1" dirty="0" smtClean="0"/>
              <a:t>Andrew Ng</a:t>
            </a:r>
            <a:endParaRPr lang="en-US" sz="3200" b="1" i="1" dirty="0" smtClean="0"/>
          </a:p>
          <a:p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Network architecture </a:t>
            </a:r>
            <a:r>
              <a:rPr lang="en-US" sz="3600" b="1" dirty="0" smtClean="0"/>
              <a:t>can strongly influence the performance of an AI system, yet</a:t>
            </a:r>
          </a:p>
          <a:p>
            <a:endParaRPr lang="en-US" sz="3600" b="1" dirty="0" smtClean="0"/>
          </a:p>
          <a:p>
            <a:r>
              <a:rPr lang="en-US" sz="3600" b="1" dirty="0" smtClean="0"/>
              <a:t> the </a:t>
            </a:r>
            <a:r>
              <a:rPr lang="en-US" sz="3600" b="1" dirty="0" smtClean="0">
                <a:solidFill>
                  <a:srgbClr val="FF0000"/>
                </a:solidFill>
              </a:rPr>
              <a:t>amount of training data has biggest impact on performance.</a:t>
            </a:r>
            <a:r>
              <a:rPr lang="en-US" sz="3600" b="1" dirty="0" smtClean="0"/>
              <a:t> </a:t>
            </a:r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19400"/>
            <a:ext cx="9144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89916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Algorithms are free: </a:t>
            </a:r>
            <a:r>
              <a:rPr lang="en-US" sz="4000" b="1" dirty="0" smtClean="0"/>
              <a:t>Google and other giants tend to share their state-of-the-art research with the world, but what they don’t — </a:t>
            </a:r>
            <a:r>
              <a:rPr lang="en-US" sz="4000" b="1" dirty="0" smtClean="0">
                <a:solidFill>
                  <a:srgbClr val="FF0000"/>
                </a:solidFill>
              </a:rPr>
              <a:t>they don’t share data.</a:t>
            </a:r>
            <a:r>
              <a:rPr lang="en-US" sz="4000" dirty="0" smtClean="0"/>
              <a:t> </a:t>
            </a:r>
            <a:r>
              <a:rPr lang="en-US" sz="4000" b="1" dirty="0" smtClean="0"/>
              <a:t>industry giants have much more data than others.</a:t>
            </a:r>
          </a:p>
          <a:p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472440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smtClean="0"/>
              <a:t>“When data is </a:t>
            </a:r>
            <a:r>
              <a:rPr lang="en-US" sz="3200" b="1" i="1" dirty="0" err="1" smtClean="0"/>
              <a:t>monetised</a:t>
            </a:r>
            <a:r>
              <a:rPr lang="en-US" sz="3200" b="1" i="1" dirty="0" smtClean="0"/>
              <a:t>, it becomes toxic and harms public interest”</a:t>
            </a:r>
            <a:endParaRPr lang="en-US" sz="32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191000"/>
            <a:ext cx="914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The </a:t>
            </a:r>
            <a:r>
              <a:rPr lang="en-US" sz="2800" b="1" dirty="0" err="1" smtClean="0"/>
              <a:t>Facebook</a:t>
            </a:r>
            <a:r>
              <a:rPr lang="en-US" sz="2800" b="1" dirty="0" smtClean="0"/>
              <a:t>–Cambridge </a:t>
            </a:r>
            <a:r>
              <a:rPr lang="en-US" sz="2800" b="1" dirty="0" err="1" smtClean="0"/>
              <a:t>Analytica</a:t>
            </a:r>
            <a:r>
              <a:rPr lang="en-US" sz="2800" b="1" dirty="0" smtClean="0"/>
              <a:t> data scandal</a:t>
            </a:r>
            <a:r>
              <a:rPr lang="en-US" sz="2800" dirty="0" smtClean="0"/>
              <a:t> was a major political scandal in early 2018 when it was revealed that </a:t>
            </a:r>
            <a:r>
              <a:rPr lang="en-US" sz="2800" dirty="0" smtClean="0">
                <a:hlinkClick r:id="rId2" tooltip="Cambridge Analytica"/>
              </a:rPr>
              <a:t>Cambridge </a:t>
            </a:r>
            <a:r>
              <a:rPr lang="en-US" sz="2800" dirty="0" err="1" smtClean="0">
                <a:hlinkClick r:id="rId2" tooltip="Cambridge Analytica"/>
              </a:rPr>
              <a:t>Analytica</a:t>
            </a:r>
            <a:r>
              <a:rPr lang="en-US" sz="2800" dirty="0" smtClean="0"/>
              <a:t> had harvested the personal data of millions of peoples' </a:t>
            </a:r>
            <a:r>
              <a:rPr lang="en-US" sz="2800" dirty="0" err="1" smtClean="0">
                <a:hlinkClick r:id="rId3" tooltip="Facebook"/>
              </a:rPr>
              <a:t>Facebook</a:t>
            </a:r>
            <a:r>
              <a:rPr lang="en-US" sz="2800" dirty="0" smtClean="0"/>
              <a:t> profiles without their consent and used it for political advertising purpose</a:t>
            </a:r>
            <a:endParaRPr lang="en-US" sz="2800" dirty="0"/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078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Sources of Training data</a:t>
            </a:r>
            <a:endParaRPr lang="en-US" sz="2800" b="1" dirty="0" smtClean="0"/>
          </a:p>
          <a:p>
            <a:pPr>
              <a:buFont typeface="Wingdings" pitchFamily="2" charset="2"/>
              <a:buChar char="ü"/>
            </a:pPr>
            <a:r>
              <a:rPr lang="en-US" sz="2800" b="1" dirty="0" smtClean="0"/>
              <a:t>Open-sourced datasets</a:t>
            </a:r>
            <a:r>
              <a:rPr lang="en-US" sz="2400" b="1" dirty="0" smtClean="0"/>
              <a:t>.</a:t>
            </a:r>
            <a:r>
              <a:rPr lang="en-US" sz="2400" dirty="0" smtClean="0"/>
              <a:t> </a:t>
            </a:r>
          </a:p>
          <a:p>
            <a:pPr>
              <a:buFont typeface="Wingdings" pitchFamily="2" charset="2"/>
              <a:buChar char="ü"/>
            </a:pPr>
            <a:endParaRPr lang="en-US" sz="2400" dirty="0" smtClean="0"/>
          </a:p>
          <a:p>
            <a:pPr>
              <a:buFont typeface="Wingdings" pitchFamily="2" charset="2"/>
              <a:buChar char="ü"/>
            </a:pPr>
            <a:r>
              <a:rPr lang="en-US" sz="2800" b="1" dirty="0" smtClean="0"/>
              <a:t>Artificial data</a:t>
            </a:r>
            <a:r>
              <a:rPr lang="en-US" sz="2800" dirty="0" smtClean="0"/>
              <a:t>. </a:t>
            </a:r>
          </a:p>
          <a:p>
            <a:pPr>
              <a:buFont typeface="Wingdings" pitchFamily="2" charset="2"/>
              <a:buChar char="ü"/>
            </a:pPr>
            <a:endParaRPr lang="en-US" sz="2400" dirty="0" smtClean="0"/>
          </a:p>
          <a:p>
            <a:pPr>
              <a:buFont typeface="Wingdings" pitchFamily="2" charset="2"/>
              <a:buChar char="ü"/>
            </a:pPr>
            <a:r>
              <a:rPr lang="en-US" sz="2800" b="1" dirty="0" smtClean="0"/>
              <a:t>Web</a:t>
            </a:r>
            <a:r>
              <a:rPr lang="en-US" sz="2800" dirty="0" smtClean="0"/>
              <a:t>.</a:t>
            </a:r>
            <a:r>
              <a:rPr lang="en-US" sz="2400" dirty="0" smtClean="0"/>
              <a:t> </a:t>
            </a:r>
            <a:r>
              <a:rPr lang="en-US" sz="3200" dirty="0" smtClean="0"/>
              <a:t>It is hard to automatically collect high quality training data. Most likely that human should correct and filter it.</a:t>
            </a:r>
          </a:p>
          <a:p>
            <a:pPr>
              <a:buFont typeface="Wingdings" pitchFamily="2" charset="2"/>
              <a:buChar char="ü"/>
            </a:pPr>
            <a:endParaRPr lang="en-US" sz="2400" dirty="0" smtClean="0"/>
          </a:p>
          <a:p>
            <a:pPr>
              <a:buFont typeface="Wingdings" pitchFamily="2" charset="2"/>
              <a:buChar char="ü"/>
            </a:pPr>
            <a:r>
              <a:rPr lang="en-US" sz="2800" b="1" dirty="0" smtClean="0"/>
              <a:t>Order image annotation from someone</a:t>
            </a:r>
            <a:r>
              <a:rPr lang="en-US" sz="2400" dirty="0" smtClean="0"/>
              <a:t>. </a:t>
            </a:r>
            <a:r>
              <a:rPr lang="en-US" sz="3200" dirty="0" smtClean="0"/>
              <a:t>There are some companies that provide such services</a:t>
            </a:r>
            <a:endParaRPr lang="en-US" sz="2400" dirty="0" smtClean="0"/>
          </a:p>
          <a:p>
            <a:pPr>
              <a:buFont typeface="Wingdings" pitchFamily="2" charset="2"/>
              <a:buChar char="ü"/>
            </a:pPr>
            <a:endParaRPr lang="en-US" sz="2400" dirty="0" smtClean="0"/>
          </a:p>
          <a:p>
            <a:pPr>
              <a:buFont typeface="Wingdings" pitchFamily="2" charset="2"/>
              <a:buChar char="ü"/>
            </a:pPr>
            <a:r>
              <a:rPr lang="en-US" sz="2800" b="1" dirty="0" smtClean="0"/>
              <a:t>Annotate images by hands</a:t>
            </a:r>
            <a:r>
              <a:rPr lang="en-US" sz="2800" dirty="0" smtClean="0"/>
              <a:t> :Only you understand your task. Domain expertise is crucial. Medical image annotation is a good example: only doctor knows where tumor is. </a:t>
            </a:r>
            <a:endParaRPr lang="en-US" sz="24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Dataset Finders</a:t>
            </a:r>
          </a:p>
          <a:p>
            <a:r>
              <a:rPr lang="en-US" sz="2800" b="1" dirty="0" err="1" smtClean="0">
                <a:hlinkClick r:id="rId2"/>
              </a:rPr>
              <a:t>Kaggle</a:t>
            </a:r>
            <a:r>
              <a:rPr lang="en-US" sz="2800" dirty="0" smtClean="0"/>
              <a:t>: </a:t>
            </a:r>
            <a:r>
              <a:rPr lang="en-US" sz="2800" dirty="0" err="1" smtClean="0"/>
              <a:t>Kaggle</a:t>
            </a:r>
            <a:r>
              <a:rPr lang="en-US" sz="2800" dirty="0" smtClean="0"/>
              <a:t> provides a vast container of datasets, sufficient for the enthusiast to the expert.</a:t>
            </a:r>
          </a:p>
          <a:p>
            <a:r>
              <a:rPr lang="en-US" sz="2800" b="1" dirty="0" smtClean="0">
                <a:hlinkClick r:id="rId3"/>
              </a:rPr>
              <a:t>UCI Machine Learning Repository</a:t>
            </a:r>
            <a:r>
              <a:rPr lang="en-US" sz="2800" dirty="0" smtClean="0"/>
              <a:t>: The Machine Learning Repository at UCI provides an up to date resource for open-source datasets.</a:t>
            </a:r>
          </a:p>
          <a:p>
            <a:r>
              <a:rPr lang="en-US" sz="2800" b="1" dirty="0" err="1" smtClean="0">
                <a:hlinkClick r:id="rId4"/>
              </a:rPr>
              <a:t>VisualData</a:t>
            </a:r>
            <a:r>
              <a:rPr lang="en-US" sz="2800" dirty="0" smtClean="0"/>
              <a:t>: Discover computer vision datasets by category; it allows searchable queries.</a:t>
            </a:r>
          </a:p>
          <a:p>
            <a:r>
              <a:rPr lang="en-US" sz="2800" b="1" dirty="0" smtClean="0">
                <a:hlinkClick r:id="rId5"/>
              </a:rPr>
              <a:t>CMU Libraries</a:t>
            </a:r>
            <a:r>
              <a:rPr lang="en-US" sz="2800" b="1" dirty="0" smtClean="0"/>
              <a:t>: </a:t>
            </a:r>
            <a:r>
              <a:rPr lang="en-US" sz="2800" dirty="0" smtClean="0"/>
              <a:t>Discover high-quality datasets thanks to the collection of </a:t>
            </a:r>
            <a:r>
              <a:rPr lang="en-US" sz="2800" dirty="0" err="1" smtClean="0"/>
              <a:t>Huajin</a:t>
            </a:r>
            <a:r>
              <a:rPr lang="en-US" sz="2800" dirty="0" smtClean="0"/>
              <a:t> Wang, at CMU.</a:t>
            </a:r>
          </a:p>
          <a:p>
            <a:endParaRPr lang="en-US" sz="2800" b="1" dirty="0" smtClean="0"/>
          </a:p>
          <a:p>
            <a:endParaRPr lang="en-US" sz="2800" b="1" dirty="0" smtClean="0"/>
          </a:p>
          <a:p>
            <a:endParaRPr lang="en-US" b="1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487680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The Deep Learning Toolbox™ of </a:t>
            </a:r>
            <a:r>
              <a:rPr lang="en-US" sz="2800" b="1" dirty="0" err="1" smtClean="0">
                <a:solidFill>
                  <a:srgbClr val="FF0000"/>
                </a:solidFill>
              </a:rPr>
              <a:t>matlab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smtClean="0"/>
              <a:t>contains a number of sample data sets that you can use to experiment with </a:t>
            </a:r>
            <a:r>
              <a:rPr lang="en-US" sz="2800" b="1" dirty="0" smtClean="0">
                <a:solidFill>
                  <a:srgbClr val="FF0000"/>
                </a:solidFill>
              </a:rPr>
              <a:t>shallow neural networks</a:t>
            </a:r>
            <a:r>
              <a:rPr lang="en-US" sz="2800" b="1" dirty="0" smtClean="0"/>
              <a:t>.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381000"/>
            <a:ext cx="85344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General Datasets:</a:t>
            </a:r>
          </a:p>
          <a:p>
            <a:endParaRPr lang="en-US" sz="32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b="1" dirty="0" smtClean="0"/>
              <a:t>Datasets for Recommender Systems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b="1" dirty="0" smtClean="0"/>
              <a:t>Clinical Datasets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b="1" dirty="0" smtClean="0"/>
              <a:t>Self-driving (Autonomous Driving) Datasets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b="1" dirty="0" smtClean="0"/>
              <a:t>Natural Language Processing (NLP) Datasets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b="1" dirty="0" smtClean="0"/>
              <a:t>Sentiment Analysis Datasets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b="1" dirty="0" smtClean="0"/>
              <a:t>Computer Vision Datasets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b="1" dirty="0" smtClean="0"/>
              <a:t>Fake news detection dataset etc. etc.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15752</TotalTime>
  <Words>2775</Words>
  <Application>Microsoft Office PowerPoint</Application>
  <PresentationFormat>On-screen Show (4:3)</PresentationFormat>
  <Paragraphs>556</Paragraphs>
  <Slides>103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Assignment  is an opportunity for  SELF-LEARNING 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Original Turing test only tested whether verbal ability of a computer is indistinguishable from a person’s verbal behaviour  The Total Turing Test Includes two more issues: 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MNIST Database</vt:lpstr>
      <vt:lpstr>ImageNet</vt:lpstr>
      <vt:lpstr>Slide 103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prof. surekha bhanot</dc:creator>
  <cp:lastModifiedBy>prof. surekha bhanot</cp:lastModifiedBy>
  <cp:revision>419</cp:revision>
  <dcterms:created xsi:type="dcterms:W3CDTF">2006-08-16T00:00:00Z</dcterms:created>
  <dcterms:modified xsi:type="dcterms:W3CDTF">2020-08-24T12:45:26Z</dcterms:modified>
</cp:coreProperties>
</file>